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bookmarkIdSeed="2">
  <p:sldMasterIdLst>
    <p:sldMasterId id="2147483697" r:id="rId5"/>
    <p:sldMasterId id="2147483743" r:id="rId6"/>
  </p:sldMasterIdLst>
  <p:notesMasterIdLst>
    <p:notesMasterId r:id="rId179"/>
  </p:notesMasterIdLst>
  <p:handoutMasterIdLst>
    <p:handoutMasterId r:id="rId180"/>
  </p:handoutMasterIdLst>
  <p:sldIdLst>
    <p:sldId id="510" r:id="rId7"/>
    <p:sldId id="297" r:id="rId8"/>
    <p:sldId id="690" r:id="rId9"/>
    <p:sldId id="343" r:id="rId10"/>
    <p:sldId id="528" r:id="rId11"/>
    <p:sldId id="677" r:id="rId12"/>
    <p:sldId id="345" r:id="rId13"/>
    <p:sldId id="351" r:id="rId14"/>
    <p:sldId id="370" r:id="rId15"/>
    <p:sldId id="529" r:id="rId16"/>
    <p:sldId id="530" r:id="rId17"/>
    <p:sldId id="531" r:id="rId18"/>
    <p:sldId id="532" r:id="rId19"/>
    <p:sldId id="533" r:id="rId20"/>
    <p:sldId id="534" r:id="rId21"/>
    <p:sldId id="535" r:id="rId22"/>
    <p:sldId id="536" r:id="rId23"/>
    <p:sldId id="537" r:id="rId24"/>
    <p:sldId id="696" r:id="rId25"/>
    <p:sldId id="697" r:id="rId26"/>
    <p:sldId id="698" r:id="rId27"/>
    <p:sldId id="538" r:id="rId28"/>
    <p:sldId id="545" r:id="rId29"/>
    <p:sldId id="693" r:id="rId30"/>
    <p:sldId id="539" r:id="rId31"/>
    <p:sldId id="541" r:id="rId32"/>
    <p:sldId id="542" r:id="rId33"/>
    <p:sldId id="543" r:id="rId34"/>
    <p:sldId id="544" r:id="rId35"/>
    <p:sldId id="540" r:id="rId36"/>
    <p:sldId id="547" r:id="rId37"/>
    <p:sldId id="695" r:id="rId38"/>
    <p:sldId id="694" r:id="rId39"/>
    <p:sldId id="550" r:id="rId40"/>
    <p:sldId id="551" r:id="rId41"/>
    <p:sldId id="552" r:id="rId42"/>
    <p:sldId id="553" r:id="rId43"/>
    <p:sldId id="554" r:id="rId44"/>
    <p:sldId id="555" r:id="rId45"/>
    <p:sldId id="556" r:id="rId46"/>
    <p:sldId id="557" r:id="rId47"/>
    <p:sldId id="558" r:id="rId48"/>
    <p:sldId id="559" r:id="rId49"/>
    <p:sldId id="560" r:id="rId50"/>
    <p:sldId id="561" r:id="rId51"/>
    <p:sldId id="562" r:id="rId52"/>
    <p:sldId id="563" r:id="rId53"/>
    <p:sldId id="564" r:id="rId54"/>
    <p:sldId id="565" r:id="rId55"/>
    <p:sldId id="566" r:id="rId56"/>
    <p:sldId id="567" r:id="rId57"/>
    <p:sldId id="568" r:id="rId58"/>
    <p:sldId id="699" r:id="rId59"/>
    <p:sldId id="700" r:id="rId60"/>
    <p:sldId id="571" r:id="rId61"/>
    <p:sldId id="572" r:id="rId62"/>
    <p:sldId id="574" r:id="rId63"/>
    <p:sldId id="575" r:id="rId64"/>
    <p:sldId id="576" r:id="rId65"/>
    <p:sldId id="577" r:id="rId66"/>
    <p:sldId id="578" r:id="rId67"/>
    <p:sldId id="579" r:id="rId68"/>
    <p:sldId id="580" r:id="rId69"/>
    <p:sldId id="581" r:id="rId70"/>
    <p:sldId id="582" r:id="rId71"/>
    <p:sldId id="583" r:id="rId72"/>
    <p:sldId id="585" r:id="rId73"/>
    <p:sldId id="584" r:id="rId74"/>
    <p:sldId id="586" r:id="rId75"/>
    <p:sldId id="587" r:id="rId76"/>
    <p:sldId id="589" r:id="rId77"/>
    <p:sldId id="591" r:id="rId78"/>
    <p:sldId id="592" r:id="rId79"/>
    <p:sldId id="593" r:id="rId80"/>
    <p:sldId id="594" r:id="rId81"/>
    <p:sldId id="595" r:id="rId82"/>
    <p:sldId id="596" r:id="rId83"/>
    <p:sldId id="597" r:id="rId84"/>
    <p:sldId id="598" r:id="rId85"/>
    <p:sldId id="599" r:id="rId86"/>
    <p:sldId id="600" r:id="rId87"/>
    <p:sldId id="601" r:id="rId88"/>
    <p:sldId id="602" r:id="rId89"/>
    <p:sldId id="603" r:id="rId90"/>
    <p:sldId id="604" r:id="rId91"/>
    <p:sldId id="605" r:id="rId92"/>
    <p:sldId id="606" r:id="rId93"/>
    <p:sldId id="607" r:id="rId94"/>
    <p:sldId id="608" r:id="rId95"/>
    <p:sldId id="609" r:id="rId96"/>
    <p:sldId id="611" r:id="rId97"/>
    <p:sldId id="610" r:id="rId98"/>
    <p:sldId id="612" r:id="rId99"/>
    <p:sldId id="613" r:id="rId100"/>
    <p:sldId id="614" r:id="rId101"/>
    <p:sldId id="615" r:id="rId102"/>
    <p:sldId id="616" r:id="rId103"/>
    <p:sldId id="617" r:id="rId104"/>
    <p:sldId id="618" r:id="rId105"/>
    <p:sldId id="619" r:id="rId106"/>
    <p:sldId id="620" r:id="rId107"/>
    <p:sldId id="621" r:id="rId108"/>
    <p:sldId id="622" r:id="rId109"/>
    <p:sldId id="623" r:id="rId110"/>
    <p:sldId id="624" r:id="rId111"/>
    <p:sldId id="625" r:id="rId112"/>
    <p:sldId id="626" r:id="rId113"/>
    <p:sldId id="627" r:id="rId114"/>
    <p:sldId id="628" r:id="rId115"/>
    <p:sldId id="629" r:id="rId116"/>
    <p:sldId id="630" r:id="rId117"/>
    <p:sldId id="631" r:id="rId118"/>
    <p:sldId id="632" r:id="rId119"/>
    <p:sldId id="633" r:id="rId120"/>
    <p:sldId id="634" r:id="rId121"/>
    <p:sldId id="635" r:id="rId122"/>
    <p:sldId id="636" r:id="rId123"/>
    <p:sldId id="637" r:id="rId124"/>
    <p:sldId id="638" r:id="rId125"/>
    <p:sldId id="640" r:id="rId126"/>
    <p:sldId id="639" r:id="rId127"/>
    <p:sldId id="641" r:id="rId128"/>
    <p:sldId id="642" r:id="rId129"/>
    <p:sldId id="643" r:id="rId130"/>
    <p:sldId id="645" r:id="rId131"/>
    <p:sldId id="646" r:id="rId132"/>
    <p:sldId id="647" r:id="rId133"/>
    <p:sldId id="648" r:id="rId134"/>
    <p:sldId id="655" r:id="rId135"/>
    <p:sldId id="649" r:id="rId136"/>
    <p:sldId id="650" r:id="rId137"/>
    <p:sldId id="651" r:id="rId138"/>
    <p:sldId id="652" r:id="rId139"/>
    <p:sldId id="653" r:id="rId140"/>
    <p:sldId id="661" r:id="rId141"/>
    <p:sldId id="654" r:id="rId142"/>
    <p:sldId id="656" r:id="rId143"/>
    <p:sldId id="657" r:id="rId144"/>
    <p:sldId id="658" r:id="rId145"/>
    <p:sldId id="659" r:id="rId146"/>
    <p:sldId id="660" r:id="rId147"/>
    <p:sldId id="662" r:id="rId148"/>
    <p:sldId id="663" r:id="rId149"/>
    <p:sldId id="664" r:id="rId150"/>
    <p:sldId id="665" r:id="rId151"/>
    <p:sldId id="666" r:id="rId152"/>
    <p:sldId id="667" r:id="rId153"/>
    <p:sldId id="668" r:id="rId154"/>
    <p:sldId id="669" r:id="rId155"/>
    <p:sldId id="670" r:id="rId156"/>
    <p:sldId id="671" r:id="rId157"/>
    <p:sldId id="672" r:id="rId158"/>
    <p:sldId id="673" r:id="rId159"/>
    <p:sldId id="674" r:id="rId160"/>
    <p:sldId id="675" r:id="rId161"/>
    <p:sldId id="678" r:id="rId162"/>
    <p:sldId id="679" r:id="rId163"/>
    <p:sldId id="680" r:id="rId164"/>
    <p:sldId id="681" r:id="rId165"/>
    <p:sldId id="683" r:id="rId166"/>
    <p:sldId id="684" r:id="rId167"/>
    <p:sldId id="685" r:id="rId168"/>
    <p:sldId id="682" r:id="rId169"/>
    <p:sldId id="686" r:id="rId170"/>
    <p:sldId id="687" r:id="rId171"/>
    <p:sldId id="688" r:id="rId172"/>
    <p:sldId id="689" r:id="rId173"/>
    <p:sldId id="691" r:id="rId174"/>
    <p:sldId id="692" r:id="rId175"/>
    <p:sldId id="527" r:id="rId176"/>
    <p:sldId id="701" r:id="rId177"/>
    <p:sldId id="702" r:id="rId178"/>
  </p:sldIdLst>
  <p:sldSz cx="12192000" cy="6858000"/>
  <p:notesSz cx="6797675" cy="9928225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A41"/>
    <a:srgbClr val="FFB81C"/>
    <a:srgbClr val="FF00FF"/>
    <a:srgbClr val="0000FF"/>
    <a:srgbClr val="C3C4C2"/>
    <a:srgbClr val="C00000"/>
    <a:srgbClr val="ED0211"/>
    <a:srgbClr val="373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B5F3E6-72D9-46A0-9915-2C888529255B}" v="525" dt="2020-05-14T14:09:28.9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03" autoAdjust="0"/>
    <p:restoredTop sz="96374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288" y="1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notesViewPr>
    <p:cSldViewPr snapToGrid="0" snapToObjects="1" showGuides="1">
      <p:cViewPr varScale="1">
        <p:scale>
          <a:sx n="82" d="100"/>
          <a:sy n="82" d="100"/>
        </p:scale>
        <p:origin x="233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17" Type="http://schemas.openxmlformats.org/officeDocument/2006/relationships/slide" Target="slides/slide111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slide" Target="slides/slide106.xml"/><Relationship Id="rId133" Type="http://schemas.openxmlformats.org/officeDocument/2006/relationships/slide" Target="slides/slide127.xml"/><Relationship Id="rId138" Type="http://schemas.openxmlformats.org/officeDocument/2006/relationships/slide" Target="slides/slide132.xml"/><Relationship Id="rId154" Type="http://schemas.openxmlformats.org/officeDocument/2006/relationships/slide" Target="slides/slide148.xml"/><Relationship Id="rId159" Type="http://schemas.openxmlformats.org/officeDocument/2006/relationships/slide" Target="slides/slide153.xml"/><Relationship Id="rId175" Type="http://schemas.openxmlformats.org/officeDocument/2006/relationships/slide" Target="slides/slide169.xml"/><Relationship Id="rId170" Type="http://schemas.openxmlformats.org/officeDocument/2006/relationships/slide" Target="slides/slide164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123" Type="http://schemas.openxmlformats.org/officeDocument/2006/relationships/slide" Target="slides/slide117.xml"/><Relationship Id="rId128" Type="http://schemas.openxmlformats.org/officeDocument/2006/relationships/slide" Target="slides/slide122.xml"/><Relationship Id="rId144" Type="http://schemas.openxmlformats.org/officeDocument/2006/relationships/slide" Target="slides/slide138.xml"/><Relationship Id="rId149" Type="http://schemas.openxmlformats.org/officeDocument/2006/relationships/slide" Target="slides/slide143.xml"/><Relationship Id="rId5" Type="http://schemas.openxmlformats.org/officeDocument/2006/relationships/slideMaster" Target="slideMasters/slideMaster1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60" Type="http://schemas.openxmlformats.org/officeDocument/2006/relationships/slide" Target="slides/slide154.xml"/><Relationship Id="rId165" Type="http://schemas.openxmlformats.org/officeDocument/2006/relationships/slide" Target="slides/slide159.xml"/><Relationship Id="rId181" Type="http://schemas.openxmlformats.org/officeDocument/2006/relationships/commentAuthors" Target="commentAuthors.xml"/><Relationship Id="rId186" Type="http://schemas.microsoft.com/office/2015/10/relationships/revisionInfo" Target="revisionInfo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134" Type="http://schemas.openxmlformats.org/officeDocument/2006/relationships/slide" Target="slides/slide128.xml"/><Relationship Id="rId139" Type="http://schemas.openxmlformats.org/officeDocument/2006/relationships/slide" Target="slides/slide13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50" Type="http://schemas.openxmlformats.org/officeDocument/2006/relationships/slide" Target="slides/slide144.xml"/><Relationship Id="rId155" Type="http://schemas.openxmlformats.org/officeDocument/2006/relationships/slide" Target="slides/slide149.xml"/><Relationship Id="rId171" Type="http://schemas.openxmlformats.org/officeDocument/2006/relationships/slide" Target="slides/slide165.xml"/><Relationship Id="rId176" Type="http://schemas.openxmlformats.org/officeDocument/2006/relationships/slide" Target="slides/slide170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129" Type="http://schemas.openxmlformats.org/officeDocument/2006/relationships/slide" Target="slides/slide123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slide" Target="slides/slide134.xml"/><Relationship Id="rId145" Type="http://schemas.openxmlformats.org/officeDocument/2006/relationships/slide" Target="slides/slide139.xml"/><Relationship Id="rId161" Type="http://schemas.openxmlformats.org/officeDocument/2006/relationships/slide" Target="slides/slide155.xml"/><Relationship Id="rId166" Type="http://schemas.openxmlformats.org/officeDocument/2006/relationships/slide" Target="slides/slide160.xml"/><Relationship Id="rId18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slide" Target="slides/slide108.xml"/><Relationship Id="rId119" Type="http://schemas.openxmlformats.org/officeDocument/2006/relationships/slide" Target="slides/slide113.xml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slide" Target="slides/slide124.xml"/><Relationship Id="rId135" Type="http://schemas.openxmlformats.org/officeDocument/2006/relationships/slide" Target="slides/slide129.xml"/><Relationship Id="rId151" Type="http://schemas.openxmlformats.org/officeDocument/2006/relationships/slide" Target="slides/slide145.xml"/><Relationship Id="rId156" Type="http://schemas.openxmlformats.org/officeDocument/2006/relationships/slide" Target="slides/slide150.xml"/><Relationship Id="rId177" Type="http://schemas.openxmlformats.org/officeDocument/2006/relationships/slide" Target="slides/slide17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72" Type="http://schemas.openxmlformats.org/officeDocument/2006/relationships/slide" Target="slides/slide166.xml"/><Relationship Id="rId180" Type="http://schemas.openxmlformats.org/officeDocument/2006/relationships/handoutMaster" Target="handoutMasters/handoutMaster1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slide" Target="slides/slide10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141" Type="http://schemas.openxmlformats.org/officeDocument/2006/relationships/slide" Target="slides/slide135.xml"/><Relationship Id="rId146" Type="http://schemas.openxmlformats.org/officeDocument/2006/relationships/slide" Target="slides/slide140.xml"/><Relationship Id="rId167" Type="http://schemas.openxmlformats.org/officeDocument/2006/relationships/slide" Target="slides/slide16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162" Type="http://schemas.openxmlformats.org/officeDocument/2006/relationships/slide" Target="slides/slide156.xml"/><Relationship Id="rId183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slide" Target="slides/slide104.xml"/><Relationship Id="rId115" Type="http://schemas.openxmlformats.org/officeDocument/2006/relationships/slide" Target="slides/slide109.xml"/><Relationship Id="rId131" Type="http://schemas.openxmlformats.org/officeDocument/2006/relationships/slide" Target="slides/slide125.xml"/><Relationship Id="rId136" Type="http://schemas.openxmlformats.org/officeDocument/2006/relationships/slide" Target="slides/slide130.xml"/><Relationship Id="rId157" Type="http://schemas.openxmlformats.org/officeDocument/2006/relationships/slide" Target="slides/slide151.xml"/><Relationship Id="rId178" Type="http://schemas.openxmlformats.org/officeDocument/2006/relationships/slide" Target="slides/slide17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52" Type="http://schemas.openxmlformats.org/officeDocument/2006/relationships/slide" Target="slides/slide146.xml"/><Relationship Id="rId173" Type="http://schemas.openxmlformats.org/officeDocument/2006/relationships/slide" Target="slides/slide167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26" Type="http://schemas.openxmlformats.org/officeDocument/2006/relationships/slide" Target="slides/slide120.xml"/><Relationship Id="rId147" Type="http://schemas.openxmlformats.org/officeDocument/2006/relationships/slide" Target="slides/slide141.xml"/><Relationship Id="rId168" Type="http://schemas.openxmlformats.org/officeDocument/2006/relationships/slide" Target="slides/slide162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slide" Target="slides/slide115.xml"/><Relationship Id="rId142" Type="http://schemas.openxmlformats.org/officeDocument/2006/relationships/slide" Target="slides/slide136.xml"/><Relationship Id="rId163" Type="http://schemas.openxmlformats.org/officeDocument/2006/relationships/slide" Target="slides/slide157.xml"/><Relationship Id="rId184" Type="http://schemas.openxmlformats.org/officeDocument/2006/relationships/theme" Target="theme/theme1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slide" Target="slides/slide110.xml"/><Relationship Id="rId137" Type="http://schemas.openxmlformats.org/officeDocument/2006/relationships/slide" Target="slides/slide131.xml"/><Relationship Id="rId158" Type="http://schemas.openxmlformats.org/officeDocument/2006/relationships/slide" Target="slides/slide152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slide" Target="slides/slide105.xml"/><Relationship Id="rId132" Type="http://schemas.openxmlformats.org/officeDocument/2006/relationships/slide" Target="slides/slide126.xml"/><Relationship Id="rId153" Type="http://schemas.openxmlformats.org/officeDocument/2006/relationships/slide" Target="slides/slide147.xml"/><Relationship Id="rId174" Type="http://schemas.openxmlformats.org/officeDocument/2006/relationships/slide" Target="slides/slide168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27" Type="http://schemas.openxmlformats.org/officeDocument/2006/relationships/slide" Target="slides/slide12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22" Type="http://schemas.openxmlformats.org/officeDocument/2006/relationships/slide" Target="slides/slide116.xml"/><Relationship Id="rId143" Type="http://schemas.openxmlformats.org/officeDocument/2006/relationships/slide" Target="slides/slide137.xml"/><Relationship Id="rId148" Type="http://schemas.openxmlformats.org/officeDocument/2006/relationships/slide" Target="slides/slide142.xml"/><Relationship Id="rId164" Type="http://schemas.openxmlformats.org/officeDocument/2006/relationships/slide" Target="slides/slide158.xml"/><Relationship Id="rId169" Type="http://schemas.openxmlformats.org/officeDocument/2006/relationships/slide" Target="slides/slide163.xml"/><Relationship Id="rId18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w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1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wmf"/><Relationship Id="rId1" Type="http://schemas.openxmlformats.org/officeDocument/2006/relationships/image" Target="../media/image19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6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9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9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6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6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4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CBFAA-E1C1-4F90-8A83-200CEF8A5116}" type="datetimeFigureOut">
              <a:rPr lang="en-GB" smtClean="0"/>
              <a:t>05/05/2023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1CC3CF-F362-4B9D-8435-DB9F5FD6878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08735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C6976-B283-4631-8B67-929B21821DD4}" type="datetimeFigureOut">
              <a:rPr lang="en-GB" smtClean="0"/>
              <a:t>05/05/2023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65E48-48E7-4B1B-A1D1-451C9E2032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8643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7453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9024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7848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51539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urse Title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29427" y="2052739"/>
            <a:ext cx="5027613" cy="2387600"/>
          </a:xfrm>
        </p:spPr>
        <p:txBody>
          <a:bodyPr anchor="b">
            <a:normAutofit/>
          </a:bodyPr>
          <a:lstStyle>
            <a:lvl1pPr algn="r">
              <a:defRPr sz="6000">
                <a:solidFill>
                  <a:schemeClr val="bg1">
                    <a:lumMod val="95000"/>
                  </a:schemeClr>
                </a:solidFill>
                <a:latin typeface="Tiempos Text Regular" panose="020205030603030604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Titolo</a:t>
            </a:r>
            <a:r>
              <a:rPr lang="en-US" dirty="0"/>
              <a:t> Corso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29426" y="4461206"/>
            <a:ext cx="5027613" cy="579717"/>
          </a:xfrm>
        </p:spPr>
        <p:txBody>
          <a:bodyPr>
            <a:normAutofit/>
          </a:bodyPr>
          <a:lstStyle>
            <a:lvl1pPr marL="0" indent="0" algn="r">
              <a:buNone/>
              <a:defRPr sz="1600" b="0">
                <a:solidFill>
                  <a:schemeClr val="bg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 dirty="0"/>
              <a:t>Autore: ……………………..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266F-0537-4563-9BCC-A774CE0FEB6C}" type="datetime1">
              <a:rPr lang="en-GB" smtClean="0"/>
              <a:t>05/05/2023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91666B0B-A386-470C-A771-ADB023A9AC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6688" y="186921"/>
            <a:ext cx="1847547" cy="82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768981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odules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2A41"/>
                </a:solidFill>
              </a:defRPr>
            </a:lvl1pPr>
          </a:lstStyle>
          <a:p>
            <a:fld id="{B9097128-A22A-4C1B-8FA7-6CD3526C3343}" type="datetime1">
              <a:rPr lang="en-GB" smtClean="0"/>
              <a:pPr/>
              <a:t>05/05/2023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A41"/>
                </a:solidFill>
              </a:defRPr>
            </a:lvl1pPr>
          </a:lstStyle>
          <a:p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002A41"/>
                </a:solidFill>
              </a:defRPr>
            </a:lvl1pPr>
          </a:lstStyle>
          <a:p>
            <a:fld id="{C7AFA0CD-C621-482D-9A56-4BA02E157404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6BF7EC9D-6652-42CD-B8C9-49B19BC866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563" y="1637688"/>
            <a:ext cx="3598862" cy="4234475"/>
          </a:xfrm>
          <a:ln>
            <a:solidFill>
              <a:schemeClr val="accent1"/>
            </a:solidFill>
          </a:ln>
        </p:spPr>
        <p:txBody>
          <a:bodyPr lIns="108000" tIns="108000"/>
          <a:lstStyle>
            <a:lvl1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3pPr>
            <a:lvl4pPr marL="0" indent="-182563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18EE1A25-C77A-4AEA-B280-AFAFC9598A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6569" y="1636712"/>
            <a:ext cx="3598862" cy="4234475"/>
          </a:xfrm>
          <a:ln>
            <a:solidFill>
              <a:schemeClr val="accent1"/>
            </a:solidFill>
          </a:ln>
        </p:spPr>
        <p:txBody>
          <a:bodyPr lIns="108000" tIns="108000"/>
          <a:lstStyle>
            <a:lvl1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3pPr>
            <a:lvl4pPr marL="0" indent="-182563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60784053-5283-484A-92B1-22BCA01CD7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56575" y="1637688"/>
            <a:ext cx="3598862" cy="4234475"/>
          </a:xfrm>
          <a:ln>
            <a:solidFill>
              <a:schemeClr val="accent1"/>
            </a:solidFill>
          </a:ln>
        </p:spPr>
        <p:txBody>
          <a:bodyPr lIns="108000" tIns="108000"/>
          <a:lstStyle>
            <a:lvl1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3pPr>
            <a:lvl4pPr marL="0" indent="-182563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Title 7">
            <a:extLst>
              <a:ext uri="{FF2B5EF4-FFF2-40B4-BE49-F238E27FC236}">
                <a16:creationId xmlns:a16="http://schemas.microsoft.com/office/drawing/2014/main" id="{F559FFB8-364B-43A1-8E86-69BDB02B904C}"/>
              </a:ext>
            </a:extLst>
          </p:cNvPr>
          <p:cNvSpPr txBox="1">
            <a:spLocks/>
          </p:cNvSpPr>
          <p:nvPr/>
        </p:nvSpPr>
        <p:spPr>
          <a:xfrm>
            <a:off x="339445" y="1167802"/>
            <a:ext cx="10480745" cy="3276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2A41"/>
                </a:solidFill>
              </a:rPr>
              <a:t>Moduli</a:t>
            </a:r>
            <a:endParaRPr lang="en-GB" sz="1800" dirty="0">
              <a:solidFill>
                <a:srgbClr val="002A41"/>
              </a:solidFill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EEE9E560-0758-48C6-99DC-712A72C68EAF}"/>
              </a:ext>
            </a:extLst>
          </p:cNvPr>
          <p:cNvSpPr txBox="1">
            <a:spLocks/>
          </p:cNvSpPr>
          <p:nvPr/>
        </p:nvSpPr>
        <p:spPr>
          <a:xfrm>
            <a:off x="339445" y="1167802"/>
            <a:ext cx="10480745" cy="3276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2A41"/>
                </a:solidFill>
              </a:rPr>
              <a:t>Moduli</a:t>
            </a:r>
            <a:endParaRPr lang="en-GB" sz="1800" dirty="0">
              <a:solidFill>
                <a:srgbClr val="002A41"/>
              </a:solidFill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A1DDE853-08CB-4472-B9E3-14F68434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56710"/>
            <a:ext cx="10480745" cy="6719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A41"/>
                </a:solidFill>
              </a:defRPr>
            </a:lvl1pPr>
          </a:lstStyle>
          <a:p>
            <a:r>
              <a:rPr lang="en-US" dirty="0" err="1"/>
              <a:t>Titolo</a:t>
            </a:r>
            <a:r>
              <a:rPr lang="en-US" dirty="0"/>
              <a:t> Corso</a:t>
            </a:r>
            <a:endParaRPr lang="en-GB" dirty="0"/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E1C97FB1-0989-4899-83C7-7F42CD53A7FD}"/>
              </a:ext>
            </a:extLst>
          </p:cNvPr>
          <p:cNvSpPr txBox="1">
            <a:spLocks/>
          </p:cNvSpPr>
          <p:nvPr userDrawn="1"/>
        </p:nvSpPr>
        <p:spPr>
          <a:xfrm>
            <a:off x="339445" y="1167802"/>
            <a:ext cx="10480745" cy="3276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2A41"/>
                </a:solidFill>
              </a:rPr>
              <a:t>Moduli</a:t>
            </a:r>
            <a:endParaRPr lang="en-GB" sz="1800" dirty="0">
              <a:solidFill>
                <a:srgbClr val="002A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567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rgument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egnaposto data 1">
            <a:extLst>
              <a:ext uri="{FF2B5EF4-FFF2-40B4-BE49-F238E27FC236}">
                <a16:creationId xmlns:a16="http://schemas.microsoft.com/office/drawing/2014/main" id="{36C15A41-0B5E-45BE-8375-D3304C8534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0950" y="6480175"/>
            <a:ext cx="1416050" cy="180000"/>
          </a:xfrm>
        </p:spPr>
        <p:txBody>
          <a:bodyPr/>
          <a:lstStyle>
            <a:lvl1pPr>
              <a:defRPr>
                <a:solidFill>
                  <a:srgbClr val="002A41"/>
                </a:solidFill>
              </a:defRPr>
            </a:lvl1pPr>
          </a:lstStyle>
          <a:p>
            <a:fld id="{48775531-0DA4-466B-BA59-7C8AD304ECDC}" type="datetime1">
              <a:rPr lang="en-GB" smtClean="0"/>
              <a:pPr/>
              <a:t>05/05/2023</a:t>
            </a:fld>
            <a:endParaRPr lang="en-GB"/>
          </a:p>
        </p:txBody>
      </p:sp>
      <p:sp>
        <p:nvSpPr>
          <p:cNvPr id="18" name="Segnaposto numero diapositiva 2">
            <a:extLst>
              <a:ext uri="{FF2B5EF4-FFF2-40B4-BE49-F238E27FC236}">
                <a16:creationId xmlns:a16="http://schemas.microsoft.com/office/drawing/2014/main" id="{CC2904BE-548B-4F05-968A-7A2160CC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4963" y="6482375"/>
            <a:ext cx="1080000" cy="180000"/>
          </a:xfrm>
        </p:spPr>
        <p:txBody>
          <a:bodyPr/>
          <a:lstStyle>
            <a:lvl1pPr>
              <a:defRPr>
                <a:solidFill>
                  <a:srgbClr val="002A41"/>
                </a:solidFill>
              </a:defRPr>
            </a:lvl1pPr>
          </a:lstStyle>
          <a:p>
            <a:fld id="{C7AFA0CD-C621-482D-9A56-4BA02E157404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20" name="Titolo 17">
            <a:extLst>
              <a:ext uri="{FF2B5EF4-FFF2-40B4-BE49-F238E27FC236}">
                <a16:creationId xmlns:a16="http://schemas.microsoft.com/office/drawing/2014/main" id="{238ED23E-E6CC-4B31-A559-FA0E4C31F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56710"/>
            <a:ext cx="10480745" cy="6719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A4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sp>
        <p:nvSpPr>
          <p:cNvPr id="21" name="Segnaposto testo 19">
            <a:extLst>
              <a:ext uri="{FF2B5EF4-FFF2-40B4-BE49-F238E27FC236}">
                <a16:creationId xmlns:a16="http://schemas.microsoft.com/office/drawing/2014/main" id="{83E6FFD6-E3E1-4FC4-92EE-4F1A11F1FFFD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10480747" cy="1069408"/>
          </a:xfrm>
        </p:spPr>
        <p:txBody>
          <a:bodyPr/>
          <a:lstStyle>
            <a:lvl1pPr>
              <a:defRPr lang="it-IT" sz="2800" b="0" kern="1200" dirty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873E0068-F0F9-4BD7-BA76-31E7071BA35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4963" y="2564742"/>
            <a:ext cx="10480675" cy="3701121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rgbClr val="002A41"/>
                </a:solidFill>
              </a:defRPr>
            </a:lvl1pPr>
            <a:lvl2pPr>
              <a:defRPr>
                <a:solidFill>
                  <a:srgbClr val="002A41"/>
                </a:solidFill>
              </a:defRPr>
            </a:lvl2pPr>
            <a:lvl3pPr>
              <a:defRPr>
                <a:solidFill>
                  <a:srgbClr val="002A41"/>
                </a:solidFill>
              </a:defRPr>
            </a:lvl3pPr>
            <a:lvl4pPr>
              <a:defRPr sz="1000">
                <a:solidFill>
                  <a:srgbClr val="002A41"/>
                </a:solidFill>
              </a:defRPr>
            </a:lvl4pPr>
            <a:lvl5pPr>
              <a:defRPr>
                <a:solidFill>
                  <a:srgbClr val="002A4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67209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pic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75531-0DA4-466B-BA59-7C8AD304ECDC}" type="datetime1">
              <a:rPr lang="en-GB" smtClean="0"/>
              <a:t>05/05/2023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4963" y="356710"/>
            <a:ext cx="10480745" cy="67199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Modulo 1: Titolo Modulo 1</a:t>
            </a:r>
            <a:endParaRPr lang="en-GB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334961" y="1262017"/>
            <a:ext cx="7583489" cy="1069408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 dirty="0"/>
              <a:t>Argomento 1.1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7"/>
          </p:nvPr>
        </p:nvSpPr>
        <p:spPr>
          <a:xfrm>
            <a:off x="334963" y="2463800"/>
            <a:ext cx="7583487" cy="3881438"/>
          </a:xfrm>
        </p:spPr>
        <p:txBody>
          <a:bodyPr/>
          <a:lstStyle>
            <a:lvl1pPr>
              <a:defRPr b="0"/>
            </a:lvl1pPr>
            <a:lvl2pPr marL="171450" indent="-171450">
              <a:buFont typeface="Arial" panose="020B0604020202020204" pitchFamily="34" charset="0"/>
              <a:buChar char="•"/>
              <a:defRPr sz="1300"/>
            </a:lvl2pPr>
            <a:lvl3pPr marL="0" indent="0">
              <a:buNone/>
              <a:defRPr sz="1100">
                <a:latin typeface="Courier New" panose="02070309020205020404" pitchFamily="49" charset="0"/>
                <a:cs typeface="Courier New" panose="02070309020205020404" pitchFamily="49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DFD315D-6B1F-4BFC-B1DB-09F03414B4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08962" y="1262017"/>
            <a:ext cx="3648075" cy="5086350"/>
          </a:xfrm>
          <a:noFill/>
        </p:spPr>
        <p:txBody>
          <a:bodyPr tIns="108000"/>
          <a:lstStyle>
            <a:lvl1pPr marL="285750" indent="-285750"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b="1">
                <a:solidFill>
                  <a:schemeClr val="accent1"/>
                </a:solidFill>
              </a:defRPr>
            </a:lvl1pPr>
            <a:lvl2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  <a:defRPr lang="it-IT" sz="1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  <a:defRPr sz="1300">
                <a:solidFill>
                  <a:schemeClr val="accent3"/>
                </a:solidFill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86768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u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nip Single Corner of Rectangle 8">
            <a:extLst>
              <a:ext uri="{FF2B5EF4-FFF2-40B4-BE49-F238E27FC236}">
                <a16:creationId xmlns:a16="http://schemas.microsoft.com/office/drawing/2014/main" id="{94E02338-203A-47EF-BC70-CEB9441D72BE}"/>
              </a:ext>
            </a:extLst>
          </p:cNvPr>
          <p:cNvSpPr/>
          <p:nvPr userDrawn="1"/>
        </p:nvSpPr>
        <p:spPr bwMode="gray">
          <a:xfrm flipH="1">
            <a:off x="5496232" y="2570168"/>
            <a:ext cx="5512134" cy="2438392"/>
          </a:xfrm>
          <a:prstGeom prst="snip1Rect">
            <a:avLst/>
          </a:prstGeom>
          <a:solidFill>
            <a:srgbClr val="002A4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40462" y="2332694"/>
            <a:ext cx="4767903" cy="1419204"/>
          </a:xfrm>
        </p:spPr>
        <p:txBody>
          <a:bodyPr anchor="b"/>
          <a:lstStyle>
            <a:lvl1pPr>
              <a:defRPr sz="5000" b="0">
                <a:solidFill>
                  <a:schemeClr val="bg1">
                    <a:lumMod val="95000"/>
                  </a:schemeClr>
                </a:solidFill>
                <a:latin typeface="Tiempos Text Regular" panose="02020503060303060403" pitchFamily="18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Titolo Modulo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40463" y="3789365"/>
            <a:ext cx="4767902" cy="1219196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Descrizione Modulo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266F-0537-4563-9BCC-A774CE0FEB6C}" type="datetime1">
              <a:rPr lang="en-GB" smtClean="0"/>
              <a:t>05/05/2023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180961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2A41"/>
                </a:solidFill>
              </a:defRPr>
            </a:lvl1pPr>
          </a:lstStyle>
          <a:p>
            <a:fld id="{B9097128-A22A-4C1B-8FA7-6CD3526C3343}" type="datetime1">
              <a:rPr lang="en-GB" smtClean="0"/>
              <a:pPr/>
              <a:t>05/05/2023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A41"/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334963" y="356710"/>
            <a:ext cx="10480745" cy="6719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A41"/>
                </a:solidFill>
                <a:latin typeface="Tiempos Text Regular" panose="02020503060303060403" pitchFamily="18" charset="0"/>
              </a:defRPr>
            </a:lvl1pPr>
          </a:lstStyle>
          <a:p>
            <a:r>
              <a:rPr lang="en-US" dirty="0" err="1"/>
              <a:t>Titolo</a:t>
            </a:r>
            <a:r>
              <a:rPr lang="en-US" dirty="0"/>
              <a:t> Corso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002A41"/>
                </a:solidFill>
              </a:defRPr>
            </a:lvl1pPr>
          </a:lstStyle>
          <a:p>
            <a:fld id="{C7AFA0CD-C621-482D-9A56-4BA02E157404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6BF7EC9D-6652-42CD-B8C9-49B19BC866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563" y="1989000"/>
            <a:ext cx="3598862" cy="2880000"/>
          </a:xfrm>
          <a:ln>
            <a:solidFill>
              <a:schemeClr val="accent1"/>
            </a:solidFill>
          </a:ln>
        </p:spPr>
        <p:txBody>
          <a:bodyPr lIns="108000" tIns="108000"/>
          <a:lstStyle>
            <a:lvl1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3pPr>
            <a:lvl4pPr marL="0" indent="-182563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18EE1A25-C77A-4AEA-B280-AFAFC9598A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6569" y="1989001"/>
            <a:ext cx="3598862" cy="2880000"/>
          </a:xfrm>
          <a:ln>
            <a:solidFill>
              <a:schemeClr val="accent1"/>
            </a:solidFill>
          </a:ln>
        </p:spPr>
        <p:txBody>
          <a:bodyPr lIns="108000" tIns="108000"/>
          <a:lstStyle>
            <a:lvl1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3pPr>
            <a:lvl4pPr marL="0" indent="-182563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60784053-5283-484A-92B1-22BCA01CD7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56575" y="1989001"/>
            <a:ext cx="3598862" cy="2879999"/>
          </a:xfrm>
          <a:ln>
            <a:solidFill>
              <a:schemeClr val="accent1"/>
            </a:solidFill>
          </a:ln>
        </p:spPr>
        <p:txBody>
          <a:bodyPr lIns="108000" tIns="108000"/>
          <a:lstStyle>
            <a:lvl1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3pPr>
            <a:lvl4pPr marL="0" indent="-182563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5A29637-CA1D-4998-947A-9602173358A6}"/>
              </a:ext>
            </a:extLst>
          </p:cNvPr>
          <p:cNvSpPr txBox="1">
            <a:spLocks/>
          </p:cNvSpPr>
          <p:nvPr userDrawn="1"/>
        </p:nvSpPr>
        <p:spPr>
          <a:xfrm>
            <a:off x="334962" y="1149127"/>
            <a:ext cx="10480745" cy="3276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2A41"/>
                </a:solidFill>
              </a:rPr>
              <a:t>Agenda</a:t>
            </a:r>
            <a:endParaRPr lang="en-GB" sz="1800" dirty="0">
              <a:solidFill>
                <a:srgbClr val="002A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20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dules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2A41"/>
                </a:solidFill>
              </a:defRPr>
            </a:lvl1pPr>
          </a:lstStyle>
          <a:p>
            <a:fld id="{B9097128-A22A-4C1B-8FA7-6CD3526C3343}" type="datetime1">
              <a:rPr lang="en-GB" smtClean="0"/>
              <a:pPr/>
              <a:t>05/05/2023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A41"/>
                </a:solidFill>
              </a:defRPr>
            </a:lvl1pPr>
          </a:lstStyle>
          <a:p>
            <a:endParaRPr lang="en-GB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002A41"/>
                </a:solidFill>
              </a:defRPr>
            </a:lvl1pPr>
          </a:lstStyle>
          <a:p>
            <a:fld id="{C7AFA0CD-C621-482D-9A56-4BA02E157404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6BF7EC9D-6652-42CD-B8C9-49B19BC866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563" y="1637688"/>
            <a:ext cx="3598862" cy="4234475"/>
          </a:xfrm>
          <a:ln>
            <a:solidFill>
              <a:schemeClr val="accent1"/>
            </a:solidFill>
          </a:ln>
        </p:spPr>
        <p:txBody>
          <a:bodyPr lIns="108000" tIns="108000"/>
          <a:lstStyle>
            <a:lvl1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3pPr>
            <a:lvl4pPr marL="0" indent="-182563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18EE1A25-C77A-4AEA-B280-AFAFC9598A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6569" y="1636712"/>
            <a:ext cx="3598862" cy="4234475"/>
          </a:xfrm>
          <a:ln>
            <a:solidFill>
              <a:schemeClr val="accent1"/>
            </a:solidFill>
          </a:ln>
        </p:spPr>
        <p:txBody>
          <a:bodyPr lIns="108000" tIns="108000"/>
          <a:lstStyle>
            <a:lvl1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3pPr>
            <a:lvl4pPr marL="0" indent="-182563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60784053-5283-484A-92B1-22BCA01CD7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56575" y="1637688"/>
            <a:ext cx="3598862" cy="4234475"/>
          </a:xfrm>
          <a:ln>
            <a:solidFill>
              <a:schemeClr val="accent1"/>
            </a:solidFill>
          </a:ln>
        </p:spPr>
        <p:txBody>
          <a:bodyPr lIns="108000" tIns="108000"/>
          <a:lstStyle>
            <a:lvl1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3pPr>
            <a:lvl4pPr marL="0" indent="-182563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</p:txBody>
      </p:sp>
      <p:sp>
        <p:nvSpPr>
          <p:cNvPr id="21" name="Title 7">
            <a:extLst>
              <a:ext uri="{FF2B5EF4-FFF2-40B4-BE49-F238E27FC236}">
                <a16:creationId xmlns:a16="http://schemas.microsoft.com/office/drawing/2014/main" id="{F559FFB8-364B-43A1-8E86-69BDB02B904C}"/>
              </a:ext>
            </a:extLst>
          </p:cNvPr>
          <p:cNvSpPr txBox="1">
            <a:spLocks/>
          </p:cNvSpPr>
          <p:nvPr/>
        </p:nvSpPr>
        <p:spPr>
          <a:xfrm>
            <a:off x="339445" y="1167802"/>
            <a:ext cx="10480745" cy="3276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2A41"/>
                </a:solidFill>
              </a:rPr>
              <a:t>Moduli</a:t>
            </a:r>
            <a:endParaRPr lang="en-GB" sz="1800" dirty="0">
              <a:solidFill>
                <a:srgbClr val="002A41"/>
              </a:solidFill>
            </a:endParaRP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EEE9E560-0758-48C6-99DC-712A72C68EAF}"/>
              </a:ext>
            </a:extLst>
          </p:cNvPr>
          <p:cNvSpPr txBox="1">
            <a:spLocks/>
          </p:cNvSpPr>
          <p:nvPr userDrawn="1"/>
        </p:nvSpPr>
        <p:spPr>
          <a:xfrm>
            <a:off x="339445" y="1167802"/>
            <a:ext cx="10480745" cy="3276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2A41"/>
                </a:solidFill>
              </a:rPr>
              <a:t>Moduli</a:t>
            </a:r>
            <a:endParaRPr lang="en-GB" sz="1800" dirty="0">
              <a:solidFill>
                <a:srgbClr val="002A41"/>
              </a:solidFill>
            </a:endParaRPr>
          </a:p>
        </p:txBody>
      </p:sp>
      <p:sp>
        <p:nvSpPr>
          <p:cNvPr id="15" name="Title 7">
            <a:extLst>
              <a:ext uri="{FF2B5EF4-FFF2-40B4-BE49-F238E27FC236}">
                <a16:creationId xmlns:a16="http://schemas.microsoft.com/office/drawing/2014/main" id="{A1DDE853-08CB-4472-B9E3-14F684346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356710"/>
            <a:ext cx="10480745" cy="6719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A41"/>
                </a:solidFill>
                <a:latin typeface="Tiempos Text Regular" panose="02020503060303060403" pitchFamily="18" charset="0"/>
              </a:defRPr>
            </a:lvl1pPr>
          </a:lstStyle>
          <a:p>
            <a:r>
              <a:rPr lang="en-US" dirty="0" err="1"/>
              <a:t>Titolo</a:t>
            </a:r>
            <a:r>
              <a:rPr lang="en-US" dirty="0"/>
              <a:t> Corso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25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rgument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egnaposto data 1">
            <a:extLst>
              <a:ext uri="{FF2B5EF4-FFF2-40B4-BE49-F238E27FC236}">
                <a16:creationId xmlns:a16="http://schemas.microsoft.com/office/drawing/2014/main" id="{36C15A41-0B5E-45BE-8375-D3304C8534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0950" y="6480175"/>
            <a:ext cx="1416050" cy="180000"/>
          </a:xfrm>
        </p:spPr>
        <p:txBody>
          <a:bodyPr/>
          <a:lstStyle>
            <a:lvl1pPr>
              <a:defRPr>
                <a:solidFill>
                  <a:srgbClr val="002A41"/>
                </a:solidFill>
              </a:defRPr>
            </a:lvl1pPr>
          </a:lstStyle>
          <a:p>
            <a:fld id="{48775531-0DA4-466B-BA59-7C8AD304ECDC}" type="datetime1">
              <a:rPr lang="en-GB" smtClean="0"/>
              <a:pPr/>
              <a:t>05/05/2023</a:t>
            </a:fld>
            <a:endParaRPr lang="en-GB"/>
          </a:p>
        </p:txBody>
      </p:sp>
      <p:sp>
        <p:nvSpPr>
          <p:cNvPr id="18" name="Segnaposto numero diapositiva 2">
            <a:extLst>
              <a:ext uri="{FF2B5EF4-FFF2-40B4-BE49-F238E27FC236}">
                <a16:creationId xmlns:a16="http://schemas.microsoft.com/office/drawing/2014/main" id="{CC2904BE-548B-4F05-968A-7A2160CC5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4963" y="6482375"/>
            <a:ext cx="1080000" cy="180000"/>
          </a:xfrm>
        </p:spPr>
        <p:txBody>
          <a:bodyPr/>
          <a:lstStyle>
            <a:lvl1pPr>
              <a:defRPr>
                <a:solidFill>
                  <a:srgbClr val="002A41"/>
                </a:solidFill>
              </a:defRPr>
            </a:lvl1pPr>
          </a:lstStyle>
          <a:p>
            <a:fld id="{C7AFA0CD-C621-482D-9A56-4BA02E157404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20" name="Titolo 17">
            <a:extLst>
              <a:ext uri="{FF2B5EF4-FFF2-40B4-BE49-F238E27FC236}">
                <a16:creationId xmlns:a16="http://schemas.microsoft.com/office/drawing/2014/main" id="{238ED23E-E6CC-4B31-A559-FA0E4C31F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56710"/>
            <a:ext cx="10480745" cy="6719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A41"/>
                </a:solidFill>
                <a:latin typeface="Tiempos Text Regular" panose="02020503060303060403" pitchFamily="18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21" name="Segnaposto testo 19">
            <a:extLst>
              <a:ext uri="{FF2B5EF4-FFF2-40B4-BE49-F238E27FC236}">
                <a16:creationId xmlns:a16="http://schemas.microsoft.com/office/drawing/2014/main" id="{83E6FFD6-E3E1-4FC4-92EE-4F1A11F1FFFD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10480747" cy="1069408"/>
          </a:xfrm>
        </p:spPr>
        <p:txBody>
          <a:bodyPr/>
          <a:lstStyle>
            <a:lvl1pPr>
              <a:defRPr lang="it-IT" sz="2800" b="0" kern="1200" dirty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873E0068-F0F9-4BD7-BA76-31E7071BA35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34963" y="2564742"/>
            <a:ext cx="10480675" cy="3701121"/>
          </a:xfrm>
        </p:spPr>
        <p:txBody>
          <a:bodyPr/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rgbClr val="002A41"/>
                </a:solidFill>
              </a:defRPr>
            </a:lvl1pPr>
            <a:lvl2pPr>
              <a:defRPr>
                <a:solidFill>
                  <a:srgbClr val="002A41"/>
                </a:solidFill>
              </a:defRPr>
            </a:lvl2pPr>
            <a:lvl3pPr>
              <a:defRPr>
                <a:solidFill>
                  <a:srgbClr val="002A41"/>
                </a:solidFill>
              </a:defRPr>
            </a:lvl3pPr>
            <a:lvl4pPr>
              <a:defRPr sz="1000">
                <a:solidFill>
                  <a:srgbClr val="002A41"/>
                </a:solidFill>
              </a:defRPr>
            </a:lvl4pPr>
            <a:lvl5pPr>
              <a:defRPr>
                <a:solidFill>
                  <a:srgbClr val="002A41"/>
                </a:solidFill>
              </a:defRPr>
            </a:lvl5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48265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opic Deta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2A41"/>
                </a:solidFill>
              </a:defRPr>
            </a:lvl1pPr>
          </a:lstStyle>
          <a:p>
            <a:fld id="{48775531-0DA4-466B-BA59-7C8AD304ECDC}" type="datetime1">
              <a:rPr lang="en-GB" smtClean="0"/>
              <a:pPr/>
              <a:t>05/05/2023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A4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A41"/>
                </a:solidFill>
              </a:defRPr>
            </a:lvl1pPr>
          </a:lstStyle>
          <a:p>
            <a:fld id="{C7AFA0CD-C621-482D-9A56-4BA02E157404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4963" y="356710"/>
            <a:ext cx="10480745" cy="6719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A41"/>
                </a:solidFill>
                <a:latin typeface="Tiempos Text Regular" panose="02020503060303060403" pitchFamily="18" charset="0"/>
              </a:defRPr>
            </a:lvl1pPr>
          </a:lstStyle>
          <a:p>
            <a:r>
              <a:rPr lang="it-IT" dirty="0"/>
              <a:t>Modulo 1: Titolo Modulo 1</a:t>
            </a:r>
            <a:endParaRPr lang="en-GB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26" hasCustomPrompt="1"/>
          </p:nvPr>
        </p:nvSpPr>
        <p:spPr>
          <a:xfrm>
            <a:off x="334961" y="1262017"/>
            <a:ext cx="7583489" cy="1069408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0">
                <a:solidFill>
                  <a:srgbClr val="002A4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 dirty="0"/>
              <a:t>Argomento 1.1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27"/>
          </p:nvPr>
        </p:nvSpPr>
        <p:spPr>
          <a:xfrm>
            <a:off x="334963" y="2463800"/>
            <a:ext cx="7583487" cy="3881438"/>
          </a:xfrm>
        </p:spPr>
        <p:txBody>
          <a:bodyPr/>
          <a:lstStyle>
            <a:lvl1pPr>
              <a:defRPr b="0">
                <a:solidFill>
                  <a:srgbClr val="002A41"/>
                </a:solidFill>
              </a:defRPr>
            </a:lvl1pPr>
            <a:lvl2pPr marL="171450" indent="-171450">
              <a:buFont typeface="Arial" panose="020B0604020202020204" pitchFamily="34" charset="0"/>
              <a:buChar char="•"/>
              <a:defRPr sz="1300">
                <a:solidFill>
                  <a:srgbClr val="002A41"/>
                </a:solidFill>
              </a:defRPr>
            </a:lvl2pPr>
            <a:lvl3pPr marL="0" indent="0">
              <a:buNone/>
              <a:defRPr sz="1100">
                <a:solidFill>
                  <a:srgbClr val="002A4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3pPr>
            <a:lvl4pPr>
              <a:defRPr>
                <a:solidFill>
                  <a:srgbClr val="002A41"/>
                </a:solidFill>
              </a:defRPr>
            </a:lvl4pPr>
            <a:lvl5pPr>
              <a:defRPr>
                <a:solidFill>
                  <a:srgbClr val="002A41"/>
                </a:solidFill>
              </a:defRPr>
            </a:lvl5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  <a:endParaRPr lang="en-GB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5DFD315D-6B1F-4BFC-B1DB-09F03414B47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208962" y="1262017"/>
            <a:ext cx="3648075" cy="5086350"/>
          </a:xfrm>
          <a:noFill/>
        </p:spPr>
        <p:txBody>
          <a:bodyPr tIns="108000"/>
          <a:lstStyle>
            <a:lvl1pPr marL="285750" indent="-285750"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400" b="1">
                <a:solidFill>
                  <a:schemeClr val="accent1"/>
                </a:solidFill>
              </a:defRPr>
            </a:lvl1pPr>
            <a:lvl2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  <a:defRPr lang="it-IT" sz="1400" b="1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2pPr>
            <a:lvl3pPr marL="285750" indent="-285750">
              <a:buClr>
                <a:schemeClr val="accent3"/>
              </a:buClr>
              <a:buFont typeface="Arial" panose="020B0604020202020204" pitchFamily="34" charset="0"/>
              <a:buChar char="•"/>
              <a:defRPr sz="1300">
                <a:solidFill>
                  <a:schemeClr val="accent3"/>
                </a:solidFill>
              </a:defRPr>
            </a:lvl3pPr>
          </a:lstStyle>
          <a:p>
            <a:pPr lvl="0"/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</p:txBody>
      </p:sp>
    </p:spTree>
    <p:extLst>
      <p:ext uri="{BB962C8B-B14F-4D97-AF65-F5344CB8AC3E}">
        <p14:creationId xmlns:p14="http://schemas.microsoft.com/office/powerpoint/2010/main" val="554659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ourse Title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29426" y="1978807"/>
            <a:ext cx="5027613" cy="2387600"/>
          </a:xfrm>
        </p:spPr>
        <p:txBody>
          <a:bodyPr anchor="b">
            <a:normAutofit/>
          </a:bodyPr>
          <a:lstStyle>
            <a:lvl1pPr algn="r">
              <a:defRPr sz="5000">
                <a:solidFill>
                  <a:schemeClr val="bg1">
                    <a:lumMod val="95000"/>
                  </a:schemeClr>
                </a:solidFill>
                <a:latin typeface="Tiempos Text Regular" panose="02020503060303060403" pitchFamily="18" charset="0"/>
                <a:cs typeface="Arial" panose="020B0604020202020204" pitchFamily="34" charset="0"/>
              </a:defRPr>
            </a:lvl1pPr>
          </a:lstStyle>
          <a:p>
            <a:r>
              <a:rPr lang="en-US" dirty="0" err="1"/>
              <a:t>Titolo</a:t>
            </a:r>
            <a:r>
              <a:rPr lang="en-US" dirty="0"/>
              <a:t> Corso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29426" y="4445783"/>
            <a:ext cx="5027613" cy="579717"/>
          </a:xfrm>
        </p:spPr>
        <p:txBody>
          <a:bodyPr>
            <a:normAutofit/>
          </a:bodyPr>
          <a:lstStyle>
            <a:lvl1pPr marL="0" indent="0" algn="r">
              <a:buNone/>
              <a:defRPr sz="1600" b="0">
                <a:solidFill>
                  <a:schemeClr val="bg2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it-IT" dirty="0"/>
              <a:t>Autore: ……………………..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266F-0537-4563-9BCC-A774CE0FEB6C}" type="datetime1">
              <a:rPr lang="en-GB" smtClean="0"/>
              <a:t>05/05/2023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6188A7-1907-4EFA-B24F-E02EB12802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536" y="254961"/>
            <a:ext cx="1965807" cy="24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73858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odule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nip Single Corner of Rectangle 8">
            <a:extLst>
              <a:ext uri="{FF2B5EF4-FFF2-40B4-BE49-F238E27FC236}">
                <a16:creationId xmlns:a16="http://schemas.microsoft.com/office/drawing/2014/main" id="{9C35B117-84DA-40B2-951B-50AB6D6FB1F5}"/>
              </a:ext>
            </a:extLst>
          </p:cNvPr>
          <p:cNvSpPr/>
          <p:nvPr userDrawn="1"/>
        </p:nvSpPr>
        <p:spPr bwMode="gray">
          <a:xfrm flipH="1">
            <a:off x="5496232" y="2570168"/>
            <a:ext cx="5512134" cy="2438392"/>
          </a:xfrm>
          <a:prstGeom prst="snip1Rect">
            <a:avLst/>
          </a:prstGeom>
          <a:solidFill>
            <a:srgbClr val="002A4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>
              <a:buNone/>
            </a:pPr>
            <a:endParaRPr lang="en-US" sz="1600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40462" y="2332694"/>
            <a:ext cx="4545525" cy="1419204"/>
          </a:xfrm>
        </p:spPr>
        <p:txBody>
          <a:bodyPr anchor="b"/>
          <a:lstStyle>
            <a:lvl1pPr>
              <a:defRPr sz="5000" b="0">
                <a:solidFill>
                  <a:schemeClr val="bg1">
                    <a:lumMod val="95000"/>
                  </a:schemeClr>
                </a:solidFill>
                <a:latin typeface="Tiempos Text Regular" panose="02020503060303060403" pitchFamily="18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Titolo Modulo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40462" y="3789365"/>
            <a:ext cx="4767903" cy="1146430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bg2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Descrizione Modulo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4D266F-0537-4563-9BCC-A774CE0FEB6C}" type="datetime1">
              <a:rPr lang="en-GB" smtClean="0"/>
              <a:t>05/05/2023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979954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2A41"/>
                </a:solidFill>
              </a:defRPr>
            </a:lvl1pPr>
          </a:lstStyle>
          <a:p>
            <a:fld id="{B9097128-A22A-4C1B-8FA7-6CD3526C3343}" type="datetime1">
              <a:rPr lang="en-GB" smtClean="0"/>
              <a:pPr/>
              <a:t>05/05/2023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A41"/>
                </a:solidFill>
              </a:defRPr>
            </a:lvl1pPr>
          </a:lstStyle>
          <a:p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334963" y="356710"/>
            <a:ext cx="10480745" cy="67199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A41"/>
                </a:solidFill>
              </a:defRPr>
            </a:lvl1pPr>
          </a:lstStyle>
          <a:p>
            <a:r>
              <a:rPr lang="en-US" dirty="0" err="1"/>
              <a:t>Titolo</a:t>
            </a:r>
            <a:r>
              <a:rPr lang="en-US" dirty="0"/>
              <a:t> Corso</a:t>
            </a:r>
            <a:endParaRPr lang="en-GB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002A41"/>
                </a:solidFill>
              </a:defRPr>
            </a:lvl1pPr>
          </a:lstStyle>
          <a:p>
            <a:fld id="{C7AFA0CD-C621-482D-9A56-4BA02E157404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6BF7EC9D-6652-42CD-B8C9-49B19BC866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563" y="1989000"/>
            <a:ext cx="3598862" cy="2880000"/>
          </a:xfrm>
          <a:ln>
            <a:solidFill>
              <a:schemeClr val="accent1"/>
            </a:solidFill>
          </a:ln>
        </p:spPr>
        <p:txBody>
          <a:bodyPr lIns="108000" tIns="108000"/>
          <a:lstStyle>
            <a:lvl1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3pPr>
            <a:lvl4pPr marL="0" indent="-182563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Segnaposto testo 10">
            <a:extLst>
              <a:ext uri="{FF2B5EF4-FFF2-40B4-BE49-F238E27FC236}">
                <a16:creationId xmlns:a16="http://schemas.microsoft.com/office/drawing/2014/main" id="{18EE1A25-C77A-4AEA-B280-AFAFC9598A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296569" y="1989001"/>
            <a:ext cx="3598862" cy="2880000"/>
          </a:xfrm>
          <a:ln>
            <a:solidFill>
              <a:schemeClr val="accent1"/>
            </a:solidFill>
          </a:ln>
        </p:spPr>
        <p:txBody>
          <a:bodyPr lIns="108000" tIns="108000"/>
          <a:lstStyle>
            <a:lvl1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3pPr>
            <a:lvl4pPr marL="0" indent="-182563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60784053-5283-484A-92B1-22BCA01CD79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56575" y="1989001"/>
            <a:ext cx="3598862" cy="2879999"/>
          </a:xfrm>
          <a:ln>
            <a:solidFill>
              <a:schemeClr val="accent1"/>
            </a:solidFill>
          </a:ln>
        </p:spPr>
        <p:txBody>
          <a:bodyPr lIns="108000" tIns="108000"/>
          <a:lstStyle>
            <a:lvl1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3pPr>
            <a:lvl4pPr marL="0" indent="-182563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lnSpc>
                <a:spcPct val="120000"/>
              </a:lnSpc>
              <a:buFont typeface="Arial" panose="020B0604020202020204" pitchFamily="34" charset="0"/>
              <a:defRPr lang="it-IT" sz="13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25A29637-CA1D-4998-947A-9602173358A6}"/>
              </a:ext>
            </a:extLst>
          </p:cNvPr>
          <p:cNvSpPr txBox="1">
            <a:spLocks/>
          </p:cNvSpPr>
          <p:nvPr/>
        </p:nvSpPr>
        <p:spPr>
          <a:xfrm>
            <a:off x="334962" y="1149127"/>
            <a:ext cx="10480745" cy="3276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2A41"/>
                </a:solidFill>
              </a:rPr>
              <a:t>Agenda</a:t>
            </a:r>
            <a:endParaRPr lang="en-GB" sz="1800" dirty="0">
              <a:solidFill>
                <a:srgbClr val="002A41"/>
              </a:solidFill>
            </a:endParaRPr>
          </a:p>
        </p:txBody>
      </p:sp>
      <p:sp>
        <p:nvSpPr>
          <p:cNvPr id="12" name="Title 7">
            <a:extLst>
              <a:ext uri="{FF2B5EF4-FFF2-40B4-BE49-F238E27FC236}">
                <a16:creationId xmlns:a16="http://schemas.microsoft.com/office/drawing/2014/main" id="{B8C38722-7BA9-4E11-A612-902666B7035C}"/>
              </a:ext>
            </a:extLst>
          </p:cNvPr>
          <p:cNvSpPr txBox="1">
            <a:spLocks/>
          </p:cNvSpPr>
          <p:nvPr userDrawn="1"/>
        </p:nvSpPr>
        <p:spPr>
          <a:xfrm>
            <a:off x="334962" y="1149127"/>
            <a:ext cx="10480745" cy="3276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002A41"/>
                </a:solidFill>
              </a:rPr>
              <a:t>Agenda</a:t>
            </a:r>
            <a:endParaRPr lang="en-GB" sz="1800" dirty="0">
              <a:solidFill>
                <a:srgbClr val="002A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32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28931" y="-331469"/>
            <a:ext cx="11539220" cy="7525237"/>
            <a:chOff x="328930" y="-331470"/>
            <a:chExt cx="11539220" cy="7525237"/>
          </a:xfrm>
        </p:grpSpPr>
        <p:grpSp>
          <p:nvGrpSpPr>
            <p:cNvPr id="13" name="Group 12"/>
            <p:cNvGrpSpPr/>
            <p:nvPr/>
          </p:nvGrpSpPr>
          <p:grpSpPr>
            <a:xfrm>
              <a:off x="334963" y="-331470"/>
              <a:ext cx="11522075" cy="182880"/>
              <a:chOff x="334963" y="-331470"/>
              <a:chExt cx="11522075" cy="182880"/>
            </a:xfrm>
            <a:solidFill>
              <a:schemeClr val="bg1">
                <a:lumMod val="95000"/>
              </a:schemeClr>
            </a:solidFill>
          </p:grpSpPr>
          <p:sp>
            <p:nvSpPr>
              <p:cNvPr id="18" name="Rectangle 17"/>
              <p:cNvSpPr/>
              <p:nvPr/>
            </p:nvSpPr>
            <p:spPr>
              <a:xfrm>
                <a:off x="334963" y="-331470"/>
                <a:ext cx="2663825" cy="1828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chemeClr val="bg1">
                        <a:lumMod val="65000"/>
                      </a:schemeClr>
                    </a:solidFill>
                  </a:rPr>
                  <a:t>4 column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283903" y="-331470"/>
                <a:ext cx="2663825" cy="1828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chemeClr val="bg1">
                        <a:lumMod val="65000"/>
                      </a:schemeClr>
                    </a:solidFill>
                  </a:rPr>
                  <a:t>4 column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55703" y="-331470"/>
                <a:ext cx="2663825" cy="1828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chemeClr val="bg1">
                        <a:lumMod val="65000"/>
                      </a:schemeClr>
                    </a:solidFill>
                  </a:rPr>
                  <a:t>4 column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9193213" y="-331470"/>
                <a:ext cx="2663825" cy="1828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chemeClr val="bg1">
                        <a:lumMod val="65000"/>
                      </a:schemeClr>
                    </a:solidFill>
                  </a:rPr>
                  <a:t>4 column</a:t>
                </a: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328930" y="7010887"/>
              <a:ext cx="3652520" cy="1828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bg1">
                      <a:lumMod val="50000"/>
                    </a:schemeClr>
                  </a:solidFill>
                </a:rPr>
                <a:t>3 column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49420" y="7010887"/>
              <a:ext cx="3652520" cy="1828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bg1">
                      <a:lumMod val="50000"/>
                    </a:schemeClr>
                  </a:solidFill>
                </a:rPr>
                <a:t>3 column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15630" y="7010887"/>
              <a:ext cx="3652520" cy="1828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bg1">
                      <a:lumMod val="50000"/>
                    </a:schemeClr>
                  </a:solidFill>
                </a:rPr>
                <a:t>3 column</a:t>
              </a:r>
            </a:p>
          </p:txBody>
        </p:sp>
      </p:grpSp>
      <p:pic>
        <p:nvPicPr>
          <p:cNvPr id="7" name="Picture 6" hidden="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65" y="1"/>
            <a:ext cx="12361333" cy="687377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965" y="356710"/>
            <a:ext cx="10480745" cy="6719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964" y="1258888"/>
            <a:ext cx="11522075" cy="50768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0949" y="6480175"/>
            <a:ext cx="1416051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234D266F-0537-4563-9BCC-A774CE0FEB6C}" type="datetime1">
              <a:rPr lang="en-GB" smtClean="0"/>
              <a:t>05/05/2023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67753" y="6480175"/>
            <a:ext cx="4989287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4964" y="6432551"/>
            <a:ext cx="11522075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4963" y="6482375"/>
            <a:ext cx="1080000" cy="180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>
              <a:defRPr lang="en-GB" sz="900" smtClean="0">
                <a:solidFill>
                  <a:schemeClr val="tx1"/>
                </a:solidFill>
              </a:defRPr>
            </a:lvl1pPr>
          </a:lstStyle>
          <a:p>
            <a:fld id="{C7AFA0CD-C621-482D-9A56-4BA02E157404}" type="slidenum">
              <a:rPr lang="it-IT" smtClean="0"/>
              <a:pPr/>
              <a:t>‹#›</a:t>
            </a:fld>
            <a:endParaRPr lang="it-IT" dirty="0"/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E4231DE8-F868-4905-A8C1-DF2FA47E4269}"/>
              </a:ext>
            </a:extLst>
          </p:cNvPr>
          <p:cNvGrpSpPr/>
          <p:nvPr userDrawn="1"/>
        </p:nvGrpSpPr>
        <p:grpSpPr>
          <a:xfrm>
            <a:off x="328930" y="-331470"/>
            <a:ext cx="11539220" cy="7525237"/>
            <a:chOff x="328930" y="-331470"/>
            <a:chExt cx="11539220" cy="7525237"/>
          </a:xfrm>
        </p:grpSpPr>
        <p:grpSp>
          <p:nvGrpSpPr>
            <p:cNvPr id="23" name="Group 12">
              <a:extLst>
                <a:ext uri="{FF2B5EF4-FFF2-40B4-BE49-F238E27FC236}">
                  <a16:creationId xmlns:a16="http://schemas.microsoft.com/office/drawing/2014/main" id="{35F00933-0042-4967-A54B-C056E5E23AF5}"/>
                </a:ext>
              </a:extLst>
            </p:cNvPr>
            <p:cNvGrpSpPr/>
            <p:nvPr/>
          </p:nvGrpSpPr>
          <p:grpSpPr>
            <a:xfrm>
              <a:off x="334963" y="-331470"/>
              <a:ext cx="11522075" cy="182880"/>
              <a:chOff x="334963" y="-331470"/>
              <a:chExt cx="11522075" cy="182880"/>
            </a:xfrm>
            <a:solidFill>
              <a:schemeClr val="bg1">
                <a:lumMod val="95000"/>
              </a:schemeClr>
            </a:solidFill>
          </p:grpSpPr>
          <p:sp>
            <p:nvSpPr>
              <p:cNvPr id="27" name="Rectangle 17">
                <a:extLst>
                  <a:ext uri="{FF2B5EF4-FFF2-40B4-BE49-F238E27FC236}">
                    <a16:creationId xmlns:a16="http://schemas.microsoft.com/office/drawing/2014/main" id="{83B59969-E73B-435E-B2D3-49BEAD164C62}"/>
                  </a:ext>
                </a:extLst>
              </p:cNvPr>
              <p:cNvSpPr/>
              <p:nvPr/>
            </p:nvSpPr>
            <p:spPr>
              <a:xfrm>
                <a:off x="334963" y="-331470"/>
                <a:ext cx="2663825" cy="1828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chemeClr val="bg1">
                        <a:lumMod val="65000"/>
                      </a:schemeClr>
                    </a:solidFill>
                  </a:rPr>
                  <a:t>4 column</a:t>
                </a:r>
              </a:p>
            </p:txBody>
          </p:sp>
          <p:sp>
            <p:nvSpPr>
              <p:cNvPr id="28" name="Rectangle 18">
                <a:extLst>
                  <a:ext uri="{FF2B5EF4-FFF2-40B4-BE49-F238E27FC236}">
                    <a16:creationId xmlns:a16="http://schemas.microsoft.com/office/drawing/2014/main" id="{12E44A3B-9126-4919-BFCD-5E94E2DAF978}"/>
                  </a:ext>
                </a:extLst>
              </p:cNvPr>
              <p:cNvSpPr/>
              <p:nvPr/>
            </p:nvSpPr>
            <p:spPr>
              <a:xfrm>
                <a:off x="3283903" y="-331470"/>
                <a:ext cx="2663825" cy="1828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chemeClr val="bg1">
                        <a:lumMod val="65000"/>
                      </a:schemeClr>
                    </a:solidFill>
                  </a:rPr>
                  <a:t>4 column</a:t>
                </a:r>
              </a:p>
            </p:txBody>
          </p:sp>
          <p:sp>
            <p:nvSpPr>
              <p:cNvPr id="29" name="Rectangle 19">
                <a:extLst>
                  <a:ext uri="{FF2B5EF4-FFF2-40B4-BE49-F238E27FC236}">
                    <a16:creationId xmlns:a16="http://schemas.microsoft.com/office/drawing/2014/main" id="{3F8B82E3-1CB8-4E2F-A287-9BB10B6EBFFF}"/>
                  </a:ext>
                </a:extLst>
              </p:cNvPr>
              <p:cNvSpPr/>
              <p:nvPr/>
            </p:nvSpPr>
            <p:spPr>
              <a:xfrm>
                <a:off x="6255703" y="-331470"/>
                <a:ext cx="2663825" cy="1828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chemeClr val="bg1">
                        <a:lumMod val="65000"/>
                      </a:schemeClr>
                    </a:solidFill>
                  </a:rPr>
                  <a:t>4 column</a:t>
                </a:r>
              </a:p>
            </p:txBody>
          </p:sp>
          <p:sp>
            <p:nvSpPr>
              <p:cNvPr id="30" name="Rectangle 20">
                <a:extLst>
                  <a:ext uri="{FF2B5EF4-FFF2-40B4-BE49-F238E27FC236}">
                    <a16:creationId xmlns:a16="http://schemas.microsoft.com/office/drawing/2014/main" id="{2B220B90-BAE9-4D25-B532-DCAAAD200D61}"/>
                  </a:ext>
                </a:extLst>
              </p:cNvPr>
              <p:cNvSpPr/>
              <p:nvPr/>
            </p:nvSpPr>
            <p:spPr>
              <a:xfrm>
                <a:off x="9193213" y="-331470"/>
                <a:ext cx="2663825" cy="1828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chemeClr val="bg1">
                        <a:lumMod val="65000"/>
                      </a:schemeClr>
                    </a:solidFill>
                  </a:rPr>
                  <a:t>4 column</a:t>
                </a:r>
              </a:p>
            </p:txBody>
          </p:sp>
        </p:grpSp>
        <p:sp>
          <p:nvSpPr>
            <p:cNvPr id="24" name="Rectangle 13">
              <a:extLst>
                <a:ext uri="{FF2B5EF4-FFF2-40B4-BE49-F238E27FC236}">
                  <a16:creationId xmlns:a16="http://schemas.microsoft.com/office/drawing/2014/main" id="{726081D6-0835-405C-A893-CF4BC9F12C3C}"/>
                </a:ext>
              </a:extLst>
            </p:cNvPr>
            <p:cNvSpPr/>
            <p:nvPr/>
          </p:nvSpPr>
          <p:spPr>
            <a:xfrm>
              <a:off x="328930" y="7010887"/>
              <a:ext cx="3652520" cy="1828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bg1">
                      <a:lumMod val="50000"/>
                    </a:schemeClr>
                  </a:solidFill>
                </a:rPr>
                <a:t>3 column</a:t>
              </a:r>
            </a:p>
          </p:txBody>
        </p:sp>
        <p:sp>
          <p:nvSpPr>
            <p:cNvPr id="25" name="Rectangle 15">
              <a:extLst>
                <a:ext uri="{FF2B5EF4-FFF2-40B4-BE49-F238E27FC236}">
                  <a16:creationId xmlns:a16="http://schemas.microsoft.com/office/drawing/2014/main" id="{3BA39901-80F3-4842-9512-94B0745CBAF4}"/>
                </a:ext>
              </a:extLst>
            </p:cNvPr>
            <p:cNvSpPr/>
            <p:nvPr/>
          </p:nvSpPr>
          <p:spPr>
            <a:xfrm>
              <a:off x="4249420" y="7010887"/>
              <a:ext cx="3652520" cy="1828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bg1">
                      <a:lumMod val="50000"/>
                    </a:schemeClr>
                  </a:solidFill>
                </a:rPr>
                <a:t>3 column</a:t>
              </a:r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4893DF81-9C88-4283-BA56-4FB54CE5F784}"/>
                </a:ext>
              </a:extLst>
            </p:cNvPr>
            <p:cNvSpPr/>
            <p:nvPr/>
          </p:nvSpPr>
          <p:spPr>
            <a:xfrm>
              <a:off x="8215630" y="7010887"/>
              <a:ext cx="3652520" cy="1828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chemeClr val="bg1">
                      <a:lumMod val="50000"/>
                    </a:schemeClr>
                  </a:solidFill>
                </a:rPr>
                <a:t>3 column</a:t>
              </a:r>
            </a:p>
          </p:txBody>
        </p:sp>
      </p:grpSp>
      <p:pic>
        <p:nvPicPr>
          <p:cNvPr id="31" name="Picture 6" hidden="1">
            <a:extLst>
              <a:ext uri="{FF2B5EF4-FFF2-40B4-BE49-F238E27FC236}">
                <a16:creationId xmlns:a16="http://schemas.microsoft.com/office/drawing/2014/main" id="{44A766BB-78EF-41C1-BE79-09A8ADD7F46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66" y="0"/>
            <a:ext cx="12361333" cy="687377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567C368-8478-450E-B6C9-0F4BFABEFE2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576" y="255475"/>
            <a:ext cx="1619741" cy="20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26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8" r:id="rId2"/>
    <p:sldLayoutId id="2147483738" r:id="rId3"/>
    <p:sldLayoutId id="2147483739" r:id="rId4"/>
    <p:sldLayoutId id="2147483741" r:id="rId5"/>
    <p:sldLayoutId id="2147483742" r:id="rId6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20000"/>
        </a:lnSpc>
        <a:spcBef>
          <a:spcPts val="900"/>
        </a:spcBef>
        <a:buFont typeface="Arial" panose="020B0604020202020204" pitchFamily="34" charset="0"/>
        <a:buNone/>
        <a:defRPr sz="13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377" rtl="0" eaLnBrk="1" latinLnBrk="0" hangingPunct="1">
        <a:lnSpc>
          <a:spcPct val="120000"/>
        </a:lnSpc>
        <a:spcBef>
          <a:spcPts val="900"/>
        </a:spcBef>
        <a:buClr>
          <a:schemeClr val="bg2"/>
        </a:buClr>
        <a:buFont typeface="Arial" panose="020B0604020202020204" pitchFamily="34" charset="0"/>
        <a:buNone/>
        <a:defRPr sz="1051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71446" indent="-171446" algn="l" defTabSz="914377" rtl="0" eaLnBrk="1" latinLnBrk="0" hangingPunct="1">
        <a:lnSpc>
          <a:spcPct val="12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051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354004" indent="-182558" algn="l" defTabSz="914377" rtl="0" eaLnBrk="1" latinLnBrk="0" hangingPunct="1">
        <a:lnSpc>
          <a:spcPct val="120000"/>
        </a:lnSpc>
        <a:spcBef>
          <a:spcPts val="500"/>
        </a:spcBef>
        <a:buClr>
          <a:schemeClr val="bg2"/>
        </a:buClr>
        <a:buFont typeface="Roboto Light" pitchFamily="2" charset="0"/>
        <a:buChar char="–"/>
        <a:defRPr sz="10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536561" indent="-184146" algn="l" defTabSz="914377" rtl="0" eaLnBrk="1" latinLnBrk="0" hangingPunct="1">
        <a:lnSpc>
          <a:spcPct val="12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479">
          <p15:clr>
            <a:srgbClr val="F26B43"/>
          </p15:clr>
        </p15:guide>
        <p15:guide id="2" orient="horz" pos="3997">
          <p15:clr>
            <a:srgbClr val="F26B43"/>
          </p15:clr>
        </p15:guide>
        <p15:guide id="3" pos="3840">
          <p15:clr>
            <a:srgbClr val="F26B43"/>
          </p15:clr>
        </p15:guide>
        <p15:guide id="4" pos="7469">
          <p15:clr>
            <a:srgbClr val="F26B43"/>
          </p15:clr>
        </p15:guide>
        <p15:guide id="5" pos="211">
          <p15:clr>
            <a:srgbClr val="F26B43"/>
          </p15:clr>
        </p15:guide>
        <p15:guide id="6" orient="horz" pos="224">
          <p15:clr>
            <a:srgbClr val="F26B43"/>
          </p15:clr>
        </p15:guide>
        <p15:guide id="7" pos="3749">
          <p15:clr>
            <a:srgbClr val="F26B43"/>
          </p15:clr>
        </p15:guide>
        <p15:guide id="8" pos="3931">
          <p15:clr>
            <a:srgbClr val="F26B43"/>
          </p15:clr>
        </p15:guide>
        <p15:guide id="9" orient="horz" pos="533">
          <p15:clr>
            <a:srgbClr val="F26B43"/>
          </p15:clr>
        </p15:guide>
        <p15:guide id="10" orient="horz" pos="4164">
          <p15:clr>
            <a:srgbClr val="F26B43"/>
          </p15:clr>
        </p15:guide>
        <p15:guide id="11" orient="horz" pos="792">
          <p15:clr>
            <a:srgbClr val="F26B43"/>
          </p15:clr>
        </p15:guide>
        <p15:guide id="13" pos="4988">
          <p15:clr>
            <a:srgbClr val="F26B43"/>
          </p15:clr>
        </p15:guide>
        <p15:guide id="14" pos="5171">
          <p15:clr>
            <a:srgbClr val="F26B43"/>
          </p15:clr>
        </p15:guide>
        <p15:guide id="15" pos="2691">
          <p15:clr>
            <a:srgbClr val="F26B43"/>
          </p15:clr>
        </p15:guide>
        <p15:guide id="16" pos="2508">
          <p15:clr>
            <a:srgbClr val="F26B43"/>
          </p15:clr>
        </p15:guide>
        <p15:guide id="17" pos="5607">
          <p15:clr>
            <a:srgbClr val="F26B43"/>
          </p15:clr>
        </p15:guide>
        <p15:guide id="18" pos="5791">
          <p15:clr>
            <a:srgbClr val="F26B43"/>
          </p15:clr>
        </p15:guide>
        <p15:guide id="19" pos="1889">
          <p15:clr>
            <a:srgbClr val="F26B43"/>
          </p15:clr>
        </p15:guide>
        <p15:guide id="20" pos="2072">
          <p15:clr>
            <a:srgbClr val="F26B43"/>
          </p15:clr>
        </p15:guide>
        <p15:guide id="21" orient="horz" pos="360">
          <p15:clr>
            <a:srgbClr val="F26B43"/>
          </p15:clr>
        </p15:guide>
        <p15:guide id="22" orient="horz" pos="2296">
          <p15:clr>
            <a:srgbClr val="F26B43"/>
          </p15:clr>
        </p15:guide>
        <p15:guide id="23" orient="horz" pos="2387">
          <p15:clr>
            <a:srgbClr val="F26B43"/>
          </p15:clr>
        </p15:guide>
        <p15:guide id="24" orient="horz" pos="1552">
          <p15:clr>
            <a:srgbClr val="F26B43"/>
          </p15:clr>
        </p15:guide>
        <p15:guide id="25" orient="horz" pos="323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28931" y="-331469"/>
            <a:ext cx="11539220" cy="7525237"/>
            <a:chOff x="328930" y="-331470"/>
            <a:chExt cx="11539220" cy="7525237"/>
          </a:xfrm>
        </p:grpSpPr>
        <p:grpSp>
          <p:nvGrpSpPr>
            <p:cNvPr id="13" name="Group 12"/>
            <p:cNvGrpSpPr/>
            <p:nvPr/>
          </p:nvGrpSpPr>
          <p:grpSpPr>
            <a:xfrm>
              <a:off x="334963" y="-331470"/>
              <a:ext cx="11522075" cy="182880"/>
              <a:chOff x="334963" y="-331470"/>
              <a:chExt cx="11522075" cy="182880"/>
            </a:xfrm>
            <a:solidFill>
              <a:schemeClr val="bg1">
                <a:lumMod val="95000"/>
              </a:schemeClr>
            </a:solidFill>
          </p:grpSpPr>
          <p:sp>
            <p:nvSpPr>
              <p:cNvPr id="18" name="Rectangle 17"/>
              <p:cNvSpPr/>
              <p:nvPr/>
            </p:nvSpPr>
            <p:spPr>
              <a:xfrm>
                <a:off x="334963" y="-331470"/>
                <a:ext cx="2663825" cy="1828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rgbClr val="002A41"/>
                    </a:solidFill>
                  </a:rPr>
                  <a:t>4 column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283903" y="-331470"/>
                <a:ext cx="2663825" cy="1828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rgbClr val="002A41"/>
                    </a:solidFill>
                  </a:rPr>
                  <a:t>4 column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255703" y="-331470"/>
                <a:ext cx="2663825" cy="1828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rgbClr val="002A41"/>
                    </a:solidFill>
                  </a:rPr>
                  <a:t>4 column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9193213" y="-331470"/>
                <a:ext cx="2663825" cy="1828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rgbClr val="002A41"/>
                    </a:solidFill>
                  </a:rPr>
                  <a:t>4 column</a:t>
                </a: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328930" y="7010887"/>
              <a:ext cx="3652520" cy="1828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rgbClr val="002A41"/>
                  </a:solidFill>
                </a:rPr>
                <a:t>3 column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249420" y="7010887"/>
              <a:ext cx="3652520" cy="1828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rgbClr val="002A41"/>
                  </a:solidFill>
                </a:rPr>
                <a:t>3 column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8215630" y="7010887"/>
              <a:ext cx="3652520" cy="1828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rgbClr val="002A41"/>
                  </a:solidFill>
                </a:rPr>
                <a:t>3 column</a:t>
              </a:r>
            </a:p>
          </p:txBody>
        </p:sp>
      </p:grpSp>
      <p:pic>
        <p:nvPicPr>
          <p:cNvPr id="7" name="Picture 6" hidden="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65" y="1"/>
            <a:ext cx="12361333" cy="6873779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4965" y="356710"/>
            <a:ext cx="10480745" cy="6719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964" y="1258888"/>
            <a:ext cx="11522075" cy="50768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0949" y="6480175"/>
            <a:ext cx="1416051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002A41"/>
                </a:solidFill>
              </a:defRPr>
            </a:lvl1pPr>
          </a:lstStyle>
          <a:p>
            <a:fld id="{234D266F-0537-4563-9BCC-A774CE0FEB6C}" type="datetime1">
              <a:rPr lang="en-GB" smtClean="0"/>
              <a:pPr/>
              <a:t>05/05/2023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67753" y="6480175"/>
            <a:ext cx="4989287" cy="180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rgbClr val="002A41"/>
                </a:solidFill>
              </a:defRPr>
            </a:lvl1pPr>
          </a:lstStyle>
          <a:p>
            <a:endParaRPr lang="en-GB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34964" y="6432551"/>
            <a:ext cx="11522075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34963" y="6482375"/>
            <a:ext cx="1080000" cy="180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>
              <a:defRPr lang="en-GB" sz="900" smtClean="0">
                <a:solidFill>
                  <a:srgbClr val="002A41"/>
                </a:solidFill>
              </a:defRPr>
            </a:lvl1pPr>
          </a:lstStyle>
          <a:p>
            <a:fld id="{C7AFA0CD-C621-482D-9A56-4BA02E157404}" type="slidenum">
              <a:rPr lang="it-IT" smtClean="0"/>
              <a:pPr/>
              <a:t>‹#›</a:t>
            </a:fld>
            <a:endParaRPr lang="it-IT" dirty="0"/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E4231DE8-F868-4905-A8C1-DF2FA47E4269}"/>
              </a:ext>
            </a:extLst>
          </p:cNvPr>
          <p:cNvGrpSpPr/>
          <p:nvPr/>
        </p:nvGrpSpPr>
        <p:grpSpPr>
          <a:xfrm>
            <a:off x="328930" y="-331470"/>
            <a:ext cx="11539220" cy="7525237"/>
            <a:chOff x="328930" y="-331470"/>
            <a:chExt cx="11539220" cy="7525237"/>
          </a:xfrm>
        </p:grpSpPr>
        <p:grpSp>
          <p:nvGrpSpPr>
            <p:cNvPr id="23" name="Group 12">
              <a:extLst>
                <a:ext uri="{FF2B5EF4-FFF2-40B4-BE49-F238E27FC236}">
                  <a16:creationId xmlns:a16="http://schemas.microsoft.com/office/drawing/2014/main" id="{35F00933-0042-4967-A54B-C056E5E23AF5}"/>
                </a:ext>
              </a:extLst>
            </p:cNvPr>
            <p:cNvGrpSpPr/>
            <p:nvPr/>
          </p:nvGrpSpPr>
          <p:grpSpPr>
            <a:xfrm>
              <a:off x="334963" y="-331470"/>
              <a:ext cx="11522075" cy="182880"/>
              <a:chOff x="334963" y="-331470"/>
              <a:chExt cx="11522075" cy="182880"/>
            </a:xfrm>
            <a:solidFill>
              <a:schemeClr val="bg1">
                <a:lumMod val="95000"/>
              </a:schemeClr>
            </a:solidFill>
          </p:grpSpPr>
          <p:sp>
            <p:nvSpPr>
              <p:cNvPr id="27" name="Rectangle 17">
                <a:extLst>
                  <a:ext uri="{FF2B5EF4-FFF2-40B4-BE49-F238E27FC236}">
                    <a16:creationId xmlns:a16="http://schemas.microsoft.com/office/drawing/2014/main" id="{83B59969-E73B-435E-B2D3-49BEAD164C62}"/>
                  </a:ext>
                </a:extLst>
              </p:cNvPr>
              <p:cNvSpPr/>
              <p:nvPr/>
            </p:nvSpPr>
            <p:spPr>
              <a:xfrm>
                <a:off x="334963" y="-331470"/>
                <a:ext cx="2663825" cy="1828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rgbClr val="002A41"/>
                    </a:solidFill>
                  </a:rPr>
                  <a:t>4 column</a:t>
                </a:r>
              </a:p>
            </p:txBody>
          </p:sp>
          <p:sp>
            <p:nvSpPr>
              <p:cNvPr id="28" name="Rectangle 18">
                <a:extLst>
                  <a:ext uri="{FF2B5EF4-FFF2-40B4-BE49-F238E27FC236}">
                    <a16:creationId xmlns:a16="http://schemas.microsoft.com/office/drawing/2014/main" id="{12E44A3B-9126-4919-BFCD-5E94E2DAF978}"/>
                  </a:ext>
                </a:extLst>
              </p:cNvPr>
              <p:cNvSpPr/>
              <p:nvPr/>
            </p:nvSpPr>
            <p:spPr>
              <a:xfrm>
                <a:off x="3283903" y="-331470"/>
                <a:ext cx="2663825" cy="1828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rgbClr val="002A41"/>
                    </a:solidFill>
                  </a:rPr>
                  <a:t>4 column</a:t>
                </a:r>
              </a:p>
            </p:txBody>
          </p:sp>
          <p:sp>
            <p:nvSpPr>
              <p:cNvPr id="29" name="Rectangle 19">
                <a:extLst>
                  <a:ext uri="{FF2B5EF4-FFF2-40B4-BE49-F238E27FC236}">
                    <a16:creationId xmlns:a16="http://schemas.microsoft.com/office/drawing/2014/main" id="{3F8B82E3-1CB8-4E2F-A287-9BB10B6EBFFF}"/>
                  </a:ext>
                </a:extLst>
              </p:cNvPr>
              <p:cNvSpPr/>
              <p:nvPr/>
            </p:nvSpPr>
            <p:spPr>
              <a:xfrm>
                <a:off x="6255703" y="-331470"/>
                <a:ext cx="2663825" cy="1828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rgbClr val="002A41"/>
                    </a:solidFill>
                  </a:rPr>
                  <a:t>4 column</a:t>
                </a:r>
              </a:p>
            </p:txBody>
          </p:sp>
          <p:sp>
            <p:nvSpPr>
              <p:cNvPr id="30" name="Rectangle 20">
                <a:extLst>
                  <a:ext uri="{FF2B5EF4-FFF2-40B4-BE49-F238E27FC236}">
                    <a16:creationId xmlns:a16="http://schemas.microsoft.com/office/drawing/2014/main" id="{2B220B90-BAE9-4D25-B532-DCAAAD200D61}"/>
                  </a:ext>
                </a:extLst>
              </p:cNvPr>
              <p:cNvSpPr/>
              <p:nvPr/>
            </p:nvSpPr>
            <p:spPr>
              <a:xfrm>
                <a:off x="9193213" y="-331470"/>
                <a:ext cx="2663825" cy="1828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rgbClr val="002A41"/>
                    </a:solidFill>
                  </a:rPr>
                  <a:t>4 column</a:t>
                </a:r>
              </a:p>
            </p:txBody>
          </p:sp>
        </p:grpSp>
        <p:sp>
          <p:nvSpPr>
            <p:cNvPr id="24" name="Rectangle 13">
              <a:extLst>
                <a:ext uri="{FF2B5EF4-FFF2-40B4-BE49-F238E27FC236}">
                  <a16:creationId xmlns:a16="http://schemas.microsoft.com/office/drawing/2014/main" id="{726081D6-0835-405C-A893-CF4BC9F12C3C}"/>
                </a:ext>
              </a:extLst>
            </p:cNvPr>
            <p:cNvSpPr/>
            <p:nvPr/>
          </p:nvSpPr>
          <p:spPr>
            <a:xfrm>
              <a:off x="328930" y="7010887"/>
              <a:ext cx="3652520" cy="1828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rgbClr val="002A41"/>
                  </a:solidFill>
                </a:rPr>
                <a:t>3 column</a:t>
              </a:r>
            </a:p>
          </p:txBody>
        </p:sp>
        <p:sp>
          <p:nvSpPr>
            <p:cNvPr id="25" name="Rectangle 15">
              <a:extLst>
                <a:ext uri="{FF2B5EF4-FFF2-40B4-BE49-F238E27FC236}">
                  <a16:creationId xmlns:a16="http://schemas.microsoft.com/office/drawing/2014/main" id="{3BA39901-80F3-4842-9512-94B0745CBAF4}"/>
                </a:ext>
              </a:extLst>
            </p:cNvPr>
            <p:cNvSpPr/>
            <p:nvPr/>
          </p:nvSpPr>
          <p:spPr>
            <a:xfrm>
              <a:off x="4249420" y="7010887"/>
              <a:ext cx="3652520" cy="1828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rgbClr val="002A41"/>
                  </a:solidFill>
                </a:rPr>
                <a:t>3 column</a:t>
              </a:r>
            </a:p>
          </p:txBody>
        </p:sp>
        <p:sp>
          <p:nvSpPr>
            <p:cNvPr id="26" name="Rectangle 16">
              <a:extLst>
                <a:ext uri="{FF2B5EF4-FFF2-40B4-BE49-F238E27FC236}">
                  <a16:creationId xmlns:a16="http://schemas.microsoft.com/office/drawing/2014/main" id="{4893DF81-9C88-4283-BA56-4FB54CE5F784}"/>
                </a:ext>
              </a:extLst>
            </p:cNvPr>
            <p:cNvSpPr/>
            <p:nvPr/>
          </p:nvSpPr>
          <p:spPr>
            <a:xfrm>
              <a:off x="8215630" y="7010887"/>
              <a:ext cx="3652520" cy="1828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rgbClr val="002A41"/>
                  </a:solidFill>
                </a:rPr>
                <a:t>3 column</a:t>
              </a:r>
            </a:p>
          </p:txBody>
        </p:sp>
      </p:grpSp>
      <p:pic>
        <p:nvPicPr>
          <p:cNvPr id="31" name="Picture 6" hidden="1">
            <a:extLst>
              <a:ext uri="{FF2B5EF4-FFF2-40B4-BE49-F238E27FC236}">
                <a16:creationId xmlns:a16="http://schemas.microsoft.com/office/drawing/2014/main" id="{44A766BB-78EF-41C1-BE79-09A8ADD7F4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66" y="0"/>
            <a:ext cx="12361333" cy="6873779"/>
          </a:xfrm>
          <a:prstGeom prst="rect">
            <a:avLst/>
          </a:prstGeom>
        </p:spPr>
      </p:pic>
      <p:grpSp>
        <p:nvGrpSpPr>
          <p:cNvPr id="32" name="Group 11">
            <a:extLst>
              <a:ext uri="{FF2B5EF4-FFF2-40B4-BE49-F238E27FC236}">
                <a16:creationId xmlns:a16="http://schemas.microsoft.com/office/drawing/2014/main" id="{116709DD-0EB0-471E-A662-9F3B00961AFF}"/>
              </a:ext>
            </a:extLst>
          </p:cNvPr>
          <p:cNvGrpSpPr/>
          <p:nvPr userDrawn="1"/>
        </p:nvGrpSpPr>
        <p:grpSpPr>
          <a:xfrm>
            <a:off x="328930" y="-331470"/>
            <a:ext cx="11539220" cy="7525237"/>
            <a:chOff x="328930" y="-331470"/>
            <a:chExt cx="11539220" cy="7525237"/>
          </a:xfrm>
        </p:grpSpPr>
        <p:grpSp>
          <p:nvGrpSpPr>
            <p:cNvPr id="33" name="Group 12">
              <a:extLst>
                <a:ext uri="{FF2B5EF4-FFF2-40B4-BE49-F238E27FC236}">
                  <a16:creationId xmlns:a16="http://schemas.microsoft.com/office/drawing/2014/main" id="{8BDC0498-02B3-43E5-8C1F-FEE604054926}"/>
                </a:ext>
              </a:extLst>
            </p:cNvPr>
            <p:cNvGrpSpPr/>
            <p:nvPr/>
          </p:nvGrpSpPr>
          <p:grpSpPr>
            <a:xfrm>
              <a:off x="334963" y="-331470"/>
              <a:ext cx="11522075" cy="182880"/>
              <a:chOff x="334963" y="-331470"/>
              <a:chExt cx="11522075" cy="182880"/>
            </a:xfrm>
            <a:solidFill>
              <a:schemeClr val="bg1">
                <a:lumMod val="95000"/>
              </a:schemeClr>
            </a:solidFill>
          </p:grpSpPr>
          <p:sp>
            <p:nvSpPr>
              <p:cNvPr id="37" name="Rectangle 17">
                <a:extLst>
                  <a:ext uri="{FF2B5EF4-FFF2-40B4-BE49-F238E27FC236}">
                    <a16:creationId xmlns:a16="http://schemas.microsoft.com/office/drawing/2014/main" id="{6F5DFB77-D445-430F-9F3D-5FADA4EA352B}"/>
                  </a:ext>
                </a:extLst>
              </p:cNvPr>
              <p:cNvSpPr/>
              <p:nvPr/>
            </p:nvSpPr>
            <p:spPr>
              <a:xfrm>
                <a:off x="334963" y="-331470"/>
                <a:ext cx="2663825" cy="1828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rgbClr val="002A41"/>
                    </a:solidFill>
                  </a:rPr>
                  <a:t>4 column</a:t>
                </a:r>
              </a:p>
            </p:txBody>
          </p:sp>
          <p:sp>
            <p:nvSpPr>
              <p:cNvPr id="38" name="Rectangle 18">
                <a:extLst>
                  <a:ext uri="{FF2B5EF4-FFF2-40B4-BE49-F238E27FC236}">
                    <a16:creationId xmlns:a16="http://schemas.microsoft.com/office/drawing/2014/main" id="{21F67333-B608-44F0-875F-39F8B6C02051}"/>
                  </a:ext>
                </a:extLst>
              </p:cNvPr>
              <p:cNvSpPr/>
              <p:nvPr/>
            </p:nvSpPr>
            <p:spPr>
              <a:xfrm>
                <a:off x="3283903" y="-331470"/>
                <a:ext cx="2663825" cy="1828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rgbClr val="002A41"/>
                    </a:solidFill>
                  </a:rPr>
                  <a:t>4 column</a:t>
                </a:r>
              </a:p>
            </p:txBody>
          </p:sp>
          <p:sp>
            <p:nvSpPr>
              <p:cNvPr id="39" name="Rectangle 19">
                <a:extLst>
                  <a:ext uri="{FF2B5EF4-FFF2-40B4-BE49-F238E27FC236}">
                    <a16:creationId xmlns:a16="http://schemas.microsoft.com/office/drawing/2014/main" id="{30D92B0B-D12E-4CEE-B7CF-AEDAA2ECCB6C}"/>
                  </a:ext>
                </a:extLst>
              </p:cNvPr>
              <p:cNvSpPr/>
              <p:nvPr/>
            </p:nvSpPr>
            <p:spPr>
              <a:xfrm>
                <a:off x="6255703" y="-331470"/>
                <a:ext cx="2663825" cy="1828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rgbClr val="002A41"/>
                    </a:solidFill>
                  </a:rPr>
                  <a:t>4 column</a:t>
                </a:r>
              </a:p>
            </p:txBody>
          </p:sp>
          <p:sp>
            <p:nvSpPr>
              <p:cNvPr id="40" name="Rectangle 20">
                <a:extLst>
                  <a:ext uri="{FF2B5EF4-FFF2-40B4-BE49-F238E27FC236}">
                    <a16:creationId xmlns:a16="http://schemas.microsoft.com/office/drawing/2014/main" id="{51D37C6B-4CA2-49D0-84A1-F5A7C48119B3}"/>
                  </a:ext>
                </a:extLst>
              </p:cNvPr>
              <p:cNvSpPr/>
              <p:nvPr/>
            </p:nvSpPr>
            <p:spPr>
              <a:xfrm>
                <a:off x="9193213" y="-331470"/>
                <a:ext cx="2663825" cy="1828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900" dirty="0">
                    <a:solidFill>
                      <a:srgbClr val="002A41"/>
                    </a:solidFill>
                  </a:rPr>
                  <a:t>4 column</a:t>
                </a:r>
              </a:p>
            </p:txBody>
          </p:sp>
        </p:grpSp>
        <p:sp>
          <p:nvSpPr>
            <p:cNvPr id="34" name="Rectangle 13">
              <a:extLst>
                <a:ext uri="{FF2B5EF4-FFF2-40B4-BE49-F238E27FC236}">
                  <a16:creationId xmlns:a16="http://schemas.microsoft.com/office/drawing/2014/main" id="{FDFEAC85-29DB-43D1-99CE-C35F8E4D0572}"/>
                </a:ext>
              </a:extLst>
            </p:cNvPr>
            <p:cNvSpPr/>
            <p:nvPr/>
          </p:nvSpPr>
          <p:spPr>
            <a:xfrm>
              <a:off x="328930" y="7010887"/>
              <a:ext cx="3652520" cy="1828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rgbClr val="002A41"/>
                  </a:solidFill>
                </a:rPr>
                <a:t>3 column</a:t>
              </a:r>
            </a:p>
          </p:txBody>
        </p:sp>
        <p:sp>
          <p:nvSpPr>
            <p:cNvPr id="35" name="Rectangle 15">
              <a:extLst>
                <a:ext uri="{FF2B5EF4-FFF2-40B4-BE49-F238E27FC236}">
                  <a16:creationId xmlns:a16="http://schemas.microsoft.com/office/drawing/2014/main" id="{C2E53BA2-1B6D-49FE-8876-C116CE313C96}"/>
                </a:ext>
              </a:extLst>
            </p:cNvPr>
            <p:cNvSpPr/>
            <p:nvPr/>
          </p:nvSpPr>
          <p:spPr>
            <a:xfrm>
              <a:off x="4249420" y="7010887"/>
              <a:ext cx="3652520" cy="1828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rgbClr val="002A41"/>
                  </a:solidFill>
                </a:rPr>
                <a:t>3 column</a:t>
              </a:r>
            </a:p>
          </p:txBody>
        </p:sp>
        <p:sp>
          <p:nvSpPr>
            <p:cNvPr id="36" name="Rectangle 16">
              <a:extLst>
                <a:ext uri="{FF2B5EF4-FFF2-40B4-BE49-F238E27FC236}">
                  <a16:creationId xmlns:a16="http://schemas.microsoft.com/office/drawing/2014/main" id="{81E6C1A3-50CE-4D28-B41D-13AE1B9CC05A}"/>
                </a:ext>
              </a:extLst>
            </p:cNvPr>
            <p:cNvSpPr/>
            <p:nvPr/>
          </p:nvSpPr>
          <p:spPr>
            <a:xfrm>
              <a:off x="8215630" y="7010887"/>
              <a:ext cx="3652520" cy="18288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00" dirty="0">
                  <a:solidFill>
                    <a:srgbClr val="002A41"/>
                  </a:solidFill>
                </a:rPr>
                <a:t>3 column</a:t>
              </a:r>
            </a:p>
          </p:txBody>
        </p:sp>
      </p:grpSp>
      <p:pic>
        <p:nvPicPr>
          <p:cNvPr id="41" name="Picture 6" hidden="1">
            <a:extLst>
              <a:ext uri="{FF2B5EF4-FFF2-40B4-BE49-F238E27FC236}">
                <a16:creationId xmlns:a16="http://schemas.microsoft.com/office/drawing/2014/main" id="{680D4540-35A4-418F-94F2-3E3FD8C551D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666" y="0"/>
            <a:ext cx="12361333" cy="68737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94ED360-138D-4D40-A969-C8C6D9D5C52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576" y="255475"/>
            <a:ext cx="1619741" cy="20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931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rgbClr val="002A41"/>
          </a:solidFill>
          <a:latin typeface="Tiempos Text Regular" panose="02020503060303060403" pitchFamily="18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20000"/>
        </a:lnSpc>
        <a:spcBef>
          <a:spcPts val="900"/>
        </a:spcBef>
        <a:buFont typeface="Arial" panose="020B0604020202020204" pitchFamily="34" charset="0"/>
        <a:buNone/>
        <a:defRPr sz="1300" b="1" kern="1200">
          <a:solidFill>
            <a:srgbClr val="002A41"/>
          </a:solidFill>
          <a:latin typeface="+mn-lt"/>
          <a:ea typeface="+mn-ea"/>
          <a:cs typeface="+mn-cs"/>
        </a:defRPr>
      </a:lvl1pPr>
      <a:lvl2pPr marL="0" indent="0" algn="l" defTabSz="914377" rtl="0" eaLnBrk="1" latinLnBrk="0" hangingPunct="1">
        <a:lnSpc>
          <a:spcPct val="120000"/>
        </a:lnSpc>
        <a:spcBef>
          <a:spcPts val="900"/>
        </a:spcBef>
        <a:buClr>
          <a:schemeClr val="bg2"/>
        </a:buClr>
        <a:buFont typeface="Arial" panose="020B0604020202020204" pitchFamily="34" charset="0"/>
        <a:buNone/>
        <a:defRPr sz="1051" kern="1200">
          <a:solidFill>
            <a:srgbClr val="002A41"/>
          </a:solidFill>
          <a:latin typeface="+mn-lt"/>
          <a:ea typeface="+mn-ea"/>
          <a:cs typeface="Arial" panose="020B0604020202020204" pitchFamily="34" charset="0"/>
        </a:defRPr>
      </a:lvl2pPr>
      <a:lvl3pPr marL="171446" indent="-171446" algn="l" defTabSz="914377" rtl="0" eaLnBrk="1" latinLnBrk="0" hangingPunct="1">
        <a:lnSpc>
          <a:spcPct val="12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051" kern="1200">
          <a:solidFill>
            <a:srgbClr val="002A41"/>
          </a:solidFill>
          <a:latin typeface="+mn-lt"/>
          <a:ea typeface="+mn-ea"/>
          <a:cs typeface="Arial" panose="020B0604020202020204" pitchFamily="34" charset="0"/>
        </a:defRPr>
      </a:lvl3pPr>
      <a:lvl4pPr marL="354004" indent="-182558" algn="l" defTabSz="914377" rtl="0" eaLnBrk="1" latinLnBrk="0" hangingPunct="1">
        <a:lnSpc>
          <a:spcPct val="120000"/>
        </a:lnSpc>
        <a:spcBef>
          <a:spcPts val="500"/>
        </a:spcBef>
        <a:buClr>
          <a:schemeClr val="bg2"/>
        </a:buClr>
        <a:buFont typeface="Roboto Light" pitchFamily="2" charset="0"/>
        <a:buChar char="–"/>
        <a:defRPr sz="1000" kern="1200">
          <a:solidFill>
            <a:srgbClr val="002A41"/>
          </a:solidFill>
          <a:latin typeface="+mn-lt"/>
          <a:ea typeface="+mn-ea"/>
          <a:cs typeface="Arial" panose="020B0604020202020204" pitchFamily="34" charset="0"/>
        </a:defRPr>
      </a:lvl4pPr>
      <a:lvl5pPr marL="536561" indent="-184146" algn="l" defTabSz="914377" rtl="0" eaLnBrk="1" latinLnBrk="0" hangingPunct="1">
        <a:lnSpc>
          <a:spcPct val="120000"/>
        </a:lnSpc>
        <a:spcBef>
          <a:spcPts val="500"/>
        </a:spcBef>
        <a:buClr>
          <a:schemeClr val="bg2"/>
        </a:buClr>
        <a:buFont typeface="Arial" panose="020B0604020202020204" pitchFamily="34" charset="0"/>
        <a:buChar char="•"/>
        <a:defRPr sz="1000" kern="1200">
          <a:solidFill>
            <a:srgbClr val="002A41"/>
          </a:solidFill>
          <a:latin typeface="+mn-lt"/>
          <a:ea typeface="+mn-ea"/>
          <a:cs typeface="Arial" panose="020B0604020202020204" pitchFamily="34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479">
          <p15:clr>
            <a:srgbClr val="F26B43"/>
          </p15:clr>
        </p15:guide>
        <p15:guide id="2" orient="horz" pos="3997">
          <p15:clr>
            <a:srgbClr val="F26B43"/>
          </p15:clr>
        </p15:guide>
        <p15:guide id="3" pos="3840">
          <p15:clr>
            <a:srgbClr val="F26B43"/>
          </p15:clr>
        </p15:guide>
        <p15:guide id="4" pos="7469">
          <p15:clr>
            <a:srgbClr val="F26B43"/>
          </p15:clr>
        </p15:guide>
        <p15:guide id="5" pos="211">
          <p15:clr>
            <a:srgbClr val="F26B43"/>
          </p15:clr>
        </p15:guide>
        <p15:guide id="6" orient="horz" pos="224">
          <p15:clr>
            <a:srgbClr val="F26B43"/>
          </p15:clr>
        </p15:guide>
        <p15:guide id="7" pos="3749">
          <p15:clr>
            <a:srgbClr val="F26B43"/>
          </p15:clr>
        </p15:guide>
        <p15:guide id="8" pos="3931">
          <p15:clr>
            <a:srgbClr val="F26B43"/>
          </p15:clr>
        </p15:guide>
        <p15:guide id="9" orient="horz" pos="533">
          <p15:clr>
            <a:srgbClr val="F26B43"/>
          </p15:clr>
        </p15:guide>
        <p15:guide id="10" orient="horz" pos="4164">
          <p15:clr>
            <a:srgbClr val="F26B43"/>
          </p15:clr>
        </p15:guide>
        <p15:guide id="11" orient="horz" pos="792">
          <p15:clr>
            <a:srgbClr val="F26B43"/>
          </p15:clr>
        </p15:guide>
        <p15:guide id="13" pos="4988">
          <p15:clr>
            <a:srgbClr val="F26B43"/>
          </p15:clr>
        </p15:guide>
        <p15:guide id="14" pos="5171">
          <p15:clr>
            <a:srgbClr val="F26B43"/>
          </p15:clr>
        </p15:guide>
        <p15:guide id="15" pos="2691">
          <p15:clr>
            <a:srgbClr val="F26B43"/>
          </p15:clr>
        </p15:guide>
        <p15:guide id="16" pos="2508">
          <p15:clr>
            <a:srgbClr val="F26B43"/>
          </p15:clr>
        </p15:guide>
        <p15:guide id="17" pos="5607">
          <p15:clr>
            <a:srgbClr val="F26B43"/>
          </p15:clr>
        </p15:guide>
        <p15:guide id="18" pos="5791">
          <p15:clr>
            <a:srgbClr val="F26B43"/>
          </p15:clr>
        </p15:guide>
        <p15:guide id="19" pos="1889">
          <p15:clr>
            <a:srgbClr val="F26B43"/>
          </p15:clr>
        </p15:guide>
        <p15:guide id="20" pos="2072">
          <p15:clr>
            <a:srgbClr val="F26B43"/>
          </p15:clr>
        </p15:guide>
        <p15:guide id="21" orient="horz" pos="360">
          <p15:clr>
            <a:srgbClr val="F26B43"/>
          </p15:clr>
        </p15:guide>
        <p15:guide id="22" orient="horz" pos="2296">
          <p15:clr>
            <a:srgbClr val="F26B43"/>
          </p15:clr>
        </p15:guide>
        <p15:guide id="23" orient="horz" pos="2387">
          <p15:clr>
            <a:srgbClr val="F26B43"/>
          </p15:clr>
        </p15:guide>
        <p15:guide id="24" orient="horz" pos="1552">
          <p15:clr>
            <a:srgbClr val="F26B43"/>
          </p15:clr>
        </p15:guide>
        <p15:guide id="25" orient="horz" pos="32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56.wmf"/><Relationship Id="rId4" Type="http://schemas.openxmlformats.org/officeDocument/2006/relationships/oleObject" Target="../embeddings/oleObject19.bin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68.wmf"/><Relationship Id="rId4" Type="http://schemas.openxmlformats.org/officeDocument/2006/relationships/oleObject" Target="../embeddings/oleObject20.bin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2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81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8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image" Target="../media/image193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92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91.wmf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96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19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99.wmf"/><Relationship Id="rId4" Type="http://schemas.openxmlformats.org/officeDocument/2006/relationships/oleObject" Target="../embeddings/oleObject25.bin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209.wmf"/><Relationship Id="rId4" Type="http://schemas.openxmlformats.org/officeDocument/2006/relationships/oleObject" Target="../embeddings/oleObject26.bin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216.wmf"/><Relationship Id="rId4" Type="http://schemas.openxmlformats.org/officeDocument/2006/relationships/oleObject" Target="../embeddings/oleObject27.bin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.com/it-it/support/model.usb-6009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226.wmf"/><Relationship Id="rId4" Type="http://schemas.openxmlformats.org/officeDocument/2006/relationships/oleObject" Target="../embeddings/oleObject28.bin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245.png"/><Relationship Id="rId4" Type="http://schemas.openxmlformats.org/officeDocument/2006/relationships/image" Target="../media/image244.wmf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248.wmf"/><Relationship Id="rId4" Type="http://schemas.openxmlformats.org/officeDocument/2006/relationships/oleObject" Target="../embeddings/oleObject30.bin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.com/it-it/shop/services/education-services/certification-program.html" TargetMode="Externa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ni.com/training/resources/1242/labview-core-2" TargetMode="External"/><Relationship Id="rId2" Type="http://schemas.openxmlformats.org/officeDocument/2006/relationships/hyperlink" Target="https://learn.ni.com/training/resources/1232/labview-core-1" TargetMode="External"/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2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5.wmf"/><Relationship Id="rId4" Type="http://schemas.openxmlformats.org/officeDocument/2006/relationships/oleObject" Target="../embeddings/oleObject3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48.png"/><Relationship Id="rId4" Type="http://schemas.openxmlformats.org/officeDocument/2006/relationships/image" Target="../media/image47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5.wmf"/><Relationship Id="rId4" Type="http://schemas.openxmlformats.org/officeDocument/2006/relationships/oleObject" Target="../embeddings/oleObject6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73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7.wmf"/><Relationship Id="rId4" Type="http://schemas.openxmlformats.org/officeDocument/2006/relationships/oleObject" Target="../embeddings/oleObject7.bin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2.wmf"/><Relationship Id="rId4" Type="http://schemas.openxmlformats.org/officeDocument/2006/relationships/oleObject" Target="../embeddings/oleObject9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97.wmf"/><Relationship Id="rId4" Type="http://schemas.openxmlformats.org/officeDocument/2006/relationships/oleObject" Target="../embeddings/oleObject10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06.wmf"/><Relationship Id="rId4" Type="http://schemas.openxmlformats.org/officeDocument/2006/relationships/oleObject" Target="../embeddings/oleObject11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12.bin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12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25.wmf"/><Relationship Id="rId4" Type="http://schemas.openxmlformats.org/officeDocument/2006/relationships/oleObject" Target="../embeddings/oleObject14.bin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32.wmf"/><Relationship Id="rId4" Type="http://schemas.openxmlformats.org/officeDocument/2006/relationships/oleObject" Target="../embeddings/oleObject15.bin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34.wmf"/><Relationship Id="rId4" Type="http://schemas.openxmlformats.org/officeDocument/2006/relationships/oleObject" Target="../embeddings/oleObject16.bin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40.wmf"/><Relationship Id="rId4" Type="http://schemas.openxmlformats.org/officeDocument/2006/relationships/oleObject" Target="../embeddings/oleObject17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42.wmf"/><Relationship Id="rId4" Type="http://schemas.openxmlformats.org/officeDocument/2006/relationships/oleObject" Target="../embeddings/oleObject18.bin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://ni.com/r/3z4hk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E927CB1F-92FB-4920-915A-52C69131B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4955" y="2052739"/>
            <a:ext cx="6872086" cy="2387600"/>
          </a:xfrm>
        </p:spPr>
        <p:txBody>
          <a:bodyPr>
            <a:normAutofit/>
          </a:bodyPr>
          <a:lstStyle/>
          <a:p>
            <a:r>
              <a:rPr lang="it-IT" sz="5400" dirty="0">
                <a:solidFill>
                  <a:schemeClr val="bg1">
                    <a:lumMod val="95000"/>
                  </a:schemeClr>
                </a:solidFill>
                <a:latin typeface="Tiempos Text Regular" panose="02020503060303060403" pitchFamily="18" charset="0"/>
              </a:rPr>
              <a:t>Corso NI </a:t>
            </a:r>
            <a:r>
              <a:rPr lang="it-IT" sz="5400" dirty="0" err="1">
                <a:solidFill>
                  <a:schemeClr val="bg1">
                    <a:lumMod val="95000"/>
                  </a:schemeClr>
                </a:solidFill>
                <a:latin typeface="Tiempos Text Regular" panose="02020503060303060403" pitchFamily="18" charset="0"/>
              </a:rPr>
              <a:t>LabVIEW</a:t>
            </a:r>
            <a:endParaRPr lang="it-IT" sz="5400" dirty="0">
              <a:solidFill>
                <a:schemeClr val="bg1">
                  <a:lumMod val="95000"/>
                </a:schemeClr>
              </a:solidFill>
              <a:latin typeface="Tiempos Text Regular" panose="02020503060303060403" pitchFamily="18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87FC7BA3-CBAE-4C9A-82D2-A4B5C93A8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Martina Pagan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1C26A5B-F38B-4ACD-BF65-A396FFFBAB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6688" y="98431"/>
            <a:ext cx="1847547" cy="82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29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1 : Introduzione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2E52A57-1608-4B79-A2C2-BC306850465C}"/>
              </a:ext>
            </a:extLst>
          </p:cNvPr>
          <p:cNvSpPr txBox="1"/>
          <p:nvPr/>
        </p:nvSpPr>
        <p:spPr>
          <a:xfrm>
            <a:off x="2381477" y="5520919"/>
            <a:ext cx="78651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02A41"/>
                </a:solidFill>
              </a:rPr>
              <a:t>LabVIEW</a:t>
            </a:r>
            <a:r>
              <a:rPr lang="it-IT" sz="1400" dirty="0">
                <a:solidFill>
                  <a:srgbClr val="002A41"/>
                </a:solidFill>
              </a:rPr>
              <a:t> permette l’integrazione dell’HW prodotto da National Instruments e da altri fornitori e sfrutta una lunga lista di feature già integrate in grado di far risparmiare tempo durante le fasi di sviluppo</a:t>
            </a:r>
            <a:endParaRPr lang="en-US" sz="1400" dirty="0" err="1">
              <a:solidFill>
                <a:srgbClr val="002A41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7E58955-1681-4DB5-93D1-DF365FD12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9468" y="1231289"/>
            <a:ext cx="7179737" cy="40870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26CAEA-E782-4B54-95F3-5B4A81DE386C}"/>
              </a:ext>
            </a:extLst>
          </p:cNvPr>
          <p:cNvSpPr/>
          <p:nvPr/>
        </p:nvSpPr>
        <p:spPr>
          <a:xfrm>
            <a:off x="334963" y="1294064"/>
            <a:ext cx="3281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>
                <a:solidFill>
                  <a:srgbClr val="002A41"/>
                </a:solidFill>
              </a:rPr>
              <a:t>Analisi e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11462112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100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4216438" y="1776180"/>
            <a:ext cx="42918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L’utilizzo principale è legato alla possibilità di riutilizzare parti di codice uguali in modo da rendere più semplice e «leggibile» il codice.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C4EB441-96CF-4A65-9BE4-6EA758465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670" y="3043156"/>
            <a:ext cx="6895689" cy="3362143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1B1F79C-BD4C-4DE1-8F96-158C9DC57613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5175840" y="2514844"/>
            <a:ext cx="1186516" cy="1127656"/>
          </a:xfrm>
          <a:prstGeom prst="straightConnector1">
            <a:avLst/>
          </a:prstGeom>
          <a:ln w="28575">
            <a:solidFill>
              <a:srgbClr val="002A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B370DD0F-7C28-4FAD-8AB8-84DCA98BCBAF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6362356" y="2514844"/>
            <a:ext cx="370377" cy="1127656"/>
          </a:xfrm>
          <a:prstGeom prst="straightConnector1">
            <a:avLst/>
          </a:prstGeom>
          <a:ln w="28575">
            <a:solidFill>
              <a:srgbClr val="002A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D0ED934-F93D-43AF-B5DE-BBF48D676FEF}"/>
              </a:ext>
            </a:extLst>
          </p:cNvPr>
          <p:cNvCxnSpPr>
            <a:cxnSpLocks/>
          </p:cNvCxnSpPr>
          <p:nvPr/>
        </p:nvCxnSpPr>
        <p:spPr>
          <a:xfrm>
            <a:off x="5085667" y="4288831"/>
            <a:ext cx="1073791" cy="914021"/>
          </a:xfrm>
          <a:prstGeom prst="straightConnector1">
            <a:avLst/>
          </a:prstGeom>
          <a:ln w="28575">
            <a:solidFill>
              <a:srgbClr val="002A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4336494-BE85-4355-B049-D88EE2B07319}"/>
              </a:ext>
            </a:extLst>
          </p:cNvPr>
          <p:cNvCxnSpPr/>
          <p:nvPr/>
        </p:nvCxnSpPr>
        <p:spPr>
          <a:xfrm flipH="1">
            <a:off x="6359221" y="4288831"/>
            <a:ext cx="373512" cy="914021"/>
          </a:xfrm>
          <a:prstGeom prst="straightConnector1">
            <a:avLst/>
          </a:prstGeom>
          <a:ln w="28575">
            <a:solidFill>
              <a:srgbClr val="002A4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testo 9">
            <a:extLst>
              <a:ext uri="{FF2B5EF4-FFF2-40B4-BE49-F238E27FC236}">
                <a16:creationId xmlns:a16="http://schemas.microsoft.com/office/drawing/2014/main" id="{F2BF4A7A-43E7-4DDC-A832-01EEF170CA2E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 err="1"/>
              <a:t>SubVI</a:t>
            </a:r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22225582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101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E54FE9C-296D-4701-8967-1496ECBC9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4" y="2146132"/>
            <a:ext cx="3662175" cy="2800741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38EA228-B70A-4D9A-BD44-562AFCEAF2F0}"/>
              </a:ext>
            </a:extLst>
          </p:cNvPr>
          <p:cNvSpPr txBox="1"/>
          <p:nvPr/>
        </p:nvSpPr>
        <p:spPr>
          <a:xfrm>
            <a:off x="6357764" y="2806092"/>
            <a:ext cx="28440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Possibilità di customizzare l’icona</a:t>
            </a:r>
          </a:p>
          <a:p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056DFCD2-89B0-44B2-A338-ED1ACC276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379" y="3293947"/>
            <a:ext cx="5849166" cy="2800741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362938" y="1659302"/>
            <a:ext cx="28729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di creazione di un </a:t>
            </a:r>
            <a:r>
              <a:rPr lang="it-IT" sz="1400" dirty="0" err="1">
                <a:solidFill>
                  <a:srgbClr val="002A41"/>
                </a:solidFill>
              </a:rPr>
              <a:t>SubVI</a:t>
            </a:r>
            <a:endParaRPr lang="it-IT" sz="1400" dirty="0">
              <a:solidFill>
                <a:srgbClr val="002A41"/>
              </a:solidFill>
            </a:endParaRPr>
          </a:p>
          <a:p>
            <a:endParaRPr lang="it-IT" sz="1400" dirty="0">
              <a:solidFill>
                <a:srgbClr val="002A41"/>
              </a:solidFill>
            </a:endParaRPr>
          </a:p>
          <a:p>
            <a:endParaRPr lang="it-IT" sz="1400" dirty="0">
              <a:solidFill>
                <a:srgbClr val="002A41"/>
              </a:solidFill>
            </a:endParaRPr>
          </a:p>
        </p:txBody>
      </p:sp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C7B2909B-AD75-41FF-9F10-38032FBE23F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23077"/>
          </a:xfrm>
        </p:spPr>
        <p:txBody>
          <a:bodyPr/>
          <a:lstStyle/>
          <a:p>
            <a:r>
              <a:rPr lang="it-IT" sz="1800" b="1" dirty="0" err="1"/>
              <a:t>SubVI</a:t>
            </a:r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30810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102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428626" y="1595245"/>
            <a:ext cx="686918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Fondamentale il settaggio del Connector Pane per stabilire input ed output del </a:t>
            </a:r>
            <a:r>
              <a:rPr lang="it-IT" sz="1400" dirty="0" err="1">
                <a:solidFill>
                  <a:srgbClr val="002A41"/>
                </a:solidFill>
              </a:rPr>
              <a:t>subVI</a:t>
            </a:r>
            <a:endParaRPr lang="it-IT" sz="1400" dirty="0">
              <a:solidFill>
                <a:srgbClr val="002A41"/>
              </a:solidFill>
            </a:endParaRPr>
          </a:p>
          <a:p>
            <a:endParaRPr lang="it-IT" sz="1400" dirty="0">
              <a:solidFill>
                <a:srgbClr val="002A41"/>
              </a:solidFill>
            </a:endParaRPr>
          </a:p>
          <a:p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A4CF670-0EF3-4371-BD7E-51C77FAC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845" y="1924920"/>
            <a:ext cx="7871268" cy="410739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5505198-BD79-40E2-80DB-FFF328EE3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251" y="4588504"/>
            <a:ext cx="3879708" cy="1654045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556904C7-0DD9-4EEF-92B1-EC8E9B4AA2F7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23077"/>
          </a:xfrm>
        </p:spPr>
        <p:txBody>
          <a:bodyPr/>
          <a:lstStyle/>
          <a:p>
            <a:r>
              <a:rPr lang="it-IT" sz="1800" b="1" dirty="0" err="1"/>
              <a:t>SubVI</a:t>
            </a:r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202344412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103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7769033" y="2184517"/>
            <a:ext cx="353469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Serve stabilire il pattern degli I/O e rendere alcune connessioni obbligatorie o meno</a:t>
            </a:r>
          </a:p>
          <a:p>
            <a:endParaRPr lang="it-IT" sz="1400" dirty="0">
              <a:solidFill>
                <a:srgbClr val="002A41"/>
              </a:solidFill>
            </a:endParaRPr>
          </a:p>
          <a:p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6639DE1-4AD1-43D6-AC0F-E7AFCCAE1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1743376"/>
            <a:ext cx="6940778" cy="191059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F1A7B9E-5442-4055-909E-BC657E117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35" y="3653969"/>
            <a:ext cx="6386388" cy="2697203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9B2DB988-8851-4E45-A49B-500FB5328321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/>
              <a:t>SubVI</a:t>
            </a:r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4473671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104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334963" y="1685094"/>
            <a:ext cx="56284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Molto utile la fase di documentazione per facilitare l’utilizzo dei </a:t>
            </a:r>
            <a:r>
              <a:rPr lang="it-IT" sz="1400" dirty="0" err="1">
                <a:solidFill>
                  <a:srgbClr val="002A41"/>
                </a:solidFill>
              </a:rPr>
              <a:t>subVI</a:t>
            </a:r>
            <a:endParaRPr lang="it-IT" sz="1400" dirty="0">
              <a:solidFill>
                <a:srgbClr val="002A41"/>
              </a:solidFill>
            </a:endParaRPr>
          </a:p>
          <a:p>
            <a:endParaRPr lang="it-IT" sz="1400" dirty="0">
              <a:solidFill>
                <a:srgbClr val="002A41"/>
              </a:solidFill>
            </a:endParaRPr>
          </a:p>
          <a:p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7C770E1E-B7FB-4F27-87C2-299849D74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45" y="2397792"/>
            <a:ext cx="4544920" cy="273736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3AEBE4D-86A7-4BD4-836B-618F6DA8A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144" y="3104937"/>
            <a:ext cx="3355161" cy="3212533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607CE1F9-0A97-413D-93B7-9E915C7CF1F7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/>
              <a:t>SubVI</a:t>
            </a:r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13315054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105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370930" y="1666951"/>
            <a:ext cx="49407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Si possono creare </a:t>
            </a:r>
            <a:r>
              <a:rPr lang="it-IT" sz="1400" dirty="0" err="1">
                <a:solidFill>
                  <a:srgbClr val="002A41"/>
                </a:solidFill>
              </a:rPr>
              <a:t>subVI</a:t>
            </a:r>
            <a:r>
              <a:rPr lang="it-IT" sz="1400" dirty="0">
                <a:solidFill>
                  <a:srgbClr val="002A41"/>
                </a:solidFill>
              </a:rPr>
              <a:t> specifici per la gestione degli errori</a:t>
            </a:r>
          </a:p>
          <a:p>
            <a:endParaRPr lang="it-IT" sz="1400" dirty="0">
              <a:solidFill>
                <a:srgbClr val="002A41"/>
              </a:solidFill>
            </a:endParaRPr>
          </a:p>
          <a:p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2AA5F89-A6BF-45C6-A248-AFAB9447D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183" y="2139191"/>
            <a:ext cx="7517095" cy="3586728"/>
          </a:xfrm>
          <a:prstGeom prst="rect">
            <a:avLst/>
          </a:prstGeom>
        </p:spPr>
      </p:pic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22FBB49A-E853-49B3-823B-1B0EB02ED2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7416960"/>
              </p:ext>
            </p:extLst>
          </p:nvPr>
        </p:nvGraphicFramePr>
        <p:xfrm>
          <a:off x="10836275" y="5816600"/>
          <a:ext cx="690563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6" name="Packager Shell Object" showAsIcon="1" r:id="rId4" imgW="690120" imgH="347400" progId="Package">
                  <p:embed/>
                </p:oleObj>
              </mc:Choice>
              <mc:Fallback>
                <p:oleObj name="Packager Shell Object" showAsIcon="1" r:id="rId4" imgW="690120" imgH="347400" progId="Package">
                  <p:embed/>
                  <p:pic>
                    <p:nvPicPr>
                      <p:cNvPr id="2" name="Oggetto 1">
                        <a:extLst>
                          <a:ext uri="{FF2B5EF4-FFF2-40B4-BE49-F238E27FC236}">
                            <a16:creationId xmlns:a16="http://schemas.microsoft.com/office/drawing/2014/main" id="{22FBB49A-E853-49B3-823B-1B0EB02ED2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36275" y="5816600"/>
                        <a:ext cx="690563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9AB302-BCE0-43A0-815D-2E0EE125BA3C}"/>
              </a:ext>
            </a:extLst>
          </p:cNvPr>
          <p:cNvSpPr txBox="1"/>
          <p:nvPr/>
        </p:nvSpPr>
        <p:spPr>
          <a:xfrm>
            <a:off x="7382065" y="5903893"/>
            <a:ext cx="3180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per le creazione di un </a:t>
            </a:r>
            <a:r>
              <a:rPr lang="it-IT" sz="1400" dirty="0" err="1">
                <a:solidFill>
                  <a:srgbClr val="002A41"/>
                </a:solidFill>
              </a:rPr>
              <a:t>SubVI</a:t>
            </a:r>
            <a:endParaRPr lang="it-IT" sz="1400" dirty="0">
              <a:solidFill>
                <a:srgbClr val="002A41"/>
              </a:solidFill>
            </a:endParaRPr>
          </a:p>
          <a:p>
            <a:endParaRPr lang="it-IT" sz="1400" dirty="0">
              <a:solidFill>
                <a:srgbClr val="002A41"/>
              </a:solidFill>
            </a:endParaRPr>
          </a:p>
          <a:p>
            <a:endParaRPr lang="it-IT" sz="1400" dirty="0">
              <a:solidFill>
                <a:srgbClr val="002A41"/>
              </a:solidFill>
            </a:endParaRPr>
          </a:p>
          <a:p>
            <a:endParaRPr lang="it-IT" sz="1400" dirty="0">
              <a:solidFill>
                <a:srgbClr val="002A41"/>
              </a:solidFill>
            </a:endParaRPr>
          </a:p>
        </p:txBody>
      </p:sp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9657196D-2D29-4DE0-90A7-43AB103479B9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23077"/>
          </a:xfrm>
        </p:spPr>
        <p:txBody>
          <a:bodyPr/>
          <a:lstStyle/>
          <a:p>
            <a:r>
              <a:rPr lang="it-IT" sz="1800" b="1" dirty="0" err="1"/>
              <a:t>SubVI</a:t>
            </a:r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200398030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106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334963" y="1671489"/>
            <a:ext cx="74174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I cluster sono gruppi di dati di tipo diverso che possono essere creati con le funzioni Bundle</a:t>
            </a:r>
          </a:p>
          <a:p>
            <a:endParaRPr lang="it-IT" sz="1400" dirty="0">
              <a:solidFill>
                <a:srgbClr val="002A41"/>
              </a:solidFill>
            </a:endParaRPr>
          </a:p>
          <a:p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741A39F7-DA3E-46B9-8117-7AFC59032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97" y="2564742"/>
            <a:ext cx="4532077" cy="255673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0478444-7F10-4638-9FD7-1316A362E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683" y="4342679"/>
            <a:ext cx="6085765" cy="2044253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3DC13C1D-3BEE-4A06-A4D3-1F597A7BC7ED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23077"/>
          </a:xfrm>
        </p:spPr>
        <p:txBody>
          <a:bodyPr/>
          <a:lstStyle/>
          <a:p>
            <a:r>
              <a:rPr lang="it-IT" sz="1800" b="1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26722214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107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472169" y="1690125"/>
            <a:ext cx="33358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Principali differenze tra Cluster ed Array</a:t>
            </a:r>
          </a:p>
          <a:p>
            <a:endParaRPr lang="it-IT" sz="1400" dirty="0">
              <a:solidFill>
                <a:srgbClr val="002A41"/>
              </a:solidFill>
            </a:endParaRPr>
          </a:p>
          <a:p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75CE549-0778-4C78-9FF5-16E36CB06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1" y="2442155"/>
            <a:ext cx="5551487" cy="273749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329C8C6-F925-4628-956E-A287E9B01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955" y="3904686"/>
            <a:ext cx="6016624" cy="2490603"/>
          </a:xfrm>
          <a:prstGeom prst="rect">
            <a:avLst/>
          </a:prstGeom>
        </p:spPr>
      </p:pic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322F1A33-6BFA-42B9-82FE-E63ECB703FB2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23077"/>
          </a:xfrm>
        </p:spPr>
        <p:txBody>
          <a:bodyPr/>
          <a:lstStyle/>
          <a:p>
            <a:r>
              <a:rPr lang="it-IT" sz="1800" b="1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37741252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108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334963" y="1632997"/>
            <a:ext cx="30604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di creazione cluster control</a:t>
            </a:r>
          </a:p>
          <a:p>
            <a:endParaRPr lang="it-IT" sz="1400" dirty="0">
              <a:solidFill>
                <a:srgbClr val="002A41"/>
              </a:solidFill>
            </a:endParaRPr>
          </a:p>
          <a:p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A542761-59BE-4CFB-A7D5-FCE8AB54E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390" y="4430122"/>
            <a:ext cx="6532062" cy="191824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5C939BA-D8C4-4569-B7C7-DEE03BE37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29" y="2009545"/>
            <a:ext cx="6833813" cy="239033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D5D59B7-D7BF-44D5-8CC1-D13536D5FE02}"/>
              </a:ext>
            </a:extLst>
          </p:cNvPr>
          <p:cNvSpPr txBox="1"/>
          <p:nvPr/>
        </p:nvSpPr>
        <p:spPr>
          <a:xfrm>
            <a:off x="2340540" y="5109151"/>
            <a:ext cx="2534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Nel caso di cluster interamente numerici si possono effettuare operazioni contemporanee</a:t>
            </a:r>
          </a:p>
        </p:txBody>
      </p:sp>
      <p:sp>
        <p:nvSpPr>
          <p:cNvPr id="14" name="Segnaposto testo 9">
            <a:extLst>
              <a:ext uri="{FF2B5EF4-FFF2-40B4-BE49-F238E27FC236}">
                <a16:creationId xmlns:a16="http://schemas.microsoft.com/office/drawing/2014/main" id="{2C7F0EA5-16F1-4FE7-81F5-260FA4C64B1A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23077"/>
          </a:xfrm>
        </p:spPr>
        <p:txBody>
          <a:bodyPr/>
          <a:lstStyle/>
          <a:p>
            <a:r>
              <a:rPr lang="it-IT" sz="1800" b="1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333640686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109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334963" y="1609682"/>
            <a:ext cx="7406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La struttura del cluster è legata all’ordine con cui vengono inseriti gli elementi al suo interno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94E8878-9945-45DE-86CE-54C60F0C4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50" y="2245336"/>
            <a:ext cx="6365664" cy="395442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85B9CED-E980-44EC-86CC-34ECA4C62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631" y="3335035"/>
            <a:ext cx="4399701" cy="304898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B569A70-7F60-4554-824D-474E5E1DE059}"/>
              </a:ext>
            </a:extLst>
          </p:cNvPr>
          <p:cNvSpPr txBox="1"/>
          <p:nvPr/>
        </p:nvSpPr>
        <p:spPr>
          <a:xfrm>
            <a:off x="8231301" y="2744664"/>
            <a:ext cx="3307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È possibile riordinare li elementi al suo interno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A1356F9-828B-4864-AF48-C1C7625FC5BE}"/>
              </a:ext>
            </a:extLst>
          </p:cNvPr>
          <p:cNvSpPr/>
          <p:nvPr/>
        </p:nvSpPr>
        <p:spPr>
          <a:xfrm>
            <a:off x="7513631" y="5669280"/>
            <a:ext cx="1900335" cy="226423"/>
          </a:xfrm>
          <a:prstGeom prst="rect">
            <a:avLst/>
          </a:prstGeom>
          <a:noFill/>
          <a:ln w="28575">
            <a:solidFill>
              <a:srgbClr val="FFB8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F56F38A0-E214-4E00-896F-A69A3C51D430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/>
              <a:t>Cluster</a:t>
            </a:r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3782495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1 : Introduzione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67B8730-C361-4150-A160-50E4907A505A}"/>
              </a:ext>
            </a:extLst>
          </p:cNvPr>
          <p:cNvSpPr txBox="1"/>
          <p:nvPr/>
        </p:nvSpPr>
        <p:spPr>
          <a:xfrm>
            <a:off x="334963" y="5570289"/>
            <a:ext cx="708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02A41"/>
                </a:solidFill>
              </a:rPr>
              <a:t>LabVIEW</a:t>
            </a:r>
            <a:r>
              <a:rPr lang="it-IT" sz="1400" dirty="0">
                <a:solidFill>
                  <a:srgbClr val="002A41"/>
                </a:solidFill>
              </a:rPr>
              <a:t> offre una ricca scelta di strumenti già sviluppati per effettuare analisi e processamento dati specialmente per segnali acquisti da un sistema sotto test.</a:t>
            </a:r>
            <a:endParaRPr lang="en-US" sz="1400" dirty="0" err="1">
              <a:solidFill>
                <a:srgbClr val="002A4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10FC2BD-70FD-462D-BCE1-E2716C95E5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5215" y="2739036"/>
            <a:ext cx="3381375" cy="25879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8844D21-59CB-4BBA-9681-78364AC578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14130" y="372351"/>
            <a:ext cx="4243322" cy="366066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3786AED-1B64-4936-9E4B-E643BCCFF1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8360" y="3063388"/>
            <a:ext cx="4019550" cy="296856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BEC141A-77A9-4547-94D8-EF6C1E855EC0}"/>
              </a:ext>
            </a:extLst>
          </p:cNvPr>
          <p:cNvSpPr/>
          <p:nvPr/>
        </p:nvSpPr>
        <p:spPr>
          <a:xfrm>
            <a:off x="334963" y="1294064"/>
            <a:ext cx="35317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>
                <a:solidFill>
                  <a:srgbClr val="002A41"/>
                </a:solidFill>
              </a:rPr>
              <a:t>Analisi e Signal Processing</a:t>
            </a:r>
          </a:p>
        </p:txBody>
      </p:sp>
    </p:spTree>
    <p:extLst>
      <p:ext uri="{BB962C8B-B14F-4D97-AF65-F5344CB8AC3E}">
        <p14:creationId xmlns:p14="http://schemas.microsoft.com/office/powerpoint/2010/main" val="1020395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110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334963" y="1641412"/>
            <a:ext cx="77540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Lettura e scrittura su </a:t>
            </a:r>
            <a:r>
              <a:rPr lang="it-IT" sz="1400" dirty="0" err="1">
                <a:solidFill>
                  <a:srgbClr val="002A41"/>
                </a:solidFill>
              </a:rPr>
              <a:t>Block</a:t>
            </a:r>
            <a:r>
              <a:rPr lang="it-IT" sz="1400" dirty="0">
                <a:solidFill>
                  <a:srgbClr val="002A41"/>
                </a:solidFill>
              </a:rPr>
              <a:t> </a:t>
            </a:r>
            <a:r>
              <a:rPr lang="it-IT" sz="1400" dirty="0" err="1">
                <a:solidFill>
                  <a:srgbClr val="002A41"/>
                </a:solidFill>
              </a:rPr>
              <a:t>Diagram</a:t>
            </a:r>
            <a:r>
              <a:rPr lang="it-IT" sz="1400" dirty="0">
                <a:solidFill>
                  <a:srgbClr val="002A41"/>
                </a:solidFill>
              </a:rPr>
              <a:t> in funzione del fatto che i vari campi abbiano o meno nome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2405186-EF90-4DD2-AB80-CB0FF14DA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297" y="2813756"/>
            <a:ext cx="7500030" cy="3186287"/>
          </a:xfrm>
          <a:prstGeom prst="rect">
            <a:avLst/>
          </a:prstGeom>
        </p:spPr>
      </p:pic>
      <p:sp>
        <p:nvSpPr>
          <p:cNvPr id="7" name="Segnaposto testo 9">
            <a:extLst>
              <a:ext uri="{FF2B5EF4-FFF2-40B4-BE49-F238E27FC236}">
                <a16:creationId xmlns:a16="http://schemas.microsoft.com/office/drawing/2014/main" id="{2E4E87BB-48C5-41C5-BA0F-9C0AB65823FF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/>
              <a:t>Cluster</a:t>
            </a:r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22538858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111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334963" y="1622337"/>
            <a:ext cx="3230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di manipolazione dati Cluster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724132C-6074-412E-96B1-9BA3D7F57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415" y="2417231"/>
            <a:ext cx="6930428" cy="3730117"/>
          </a:xfrm>
          <a:prstGeom prst="rect">
            <a:avLst/>
          </a:prstGeom>
        </p:spPr>
      </p:pic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2609B211-7423-4377-B890-598275F75B57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23077"/>
          </a:xfrm>
        </p:spPr>
        <p:txBody>
          <a:bodyPr/>
          <a:lstStyle/>
          <a:p>
            <a:r>
              <a:rPr lang="it-IT" sz="1800" b="1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38664042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112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334963" y="1582616"/>
            <a:ext cx="3230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di manipolazione dati Cluster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C777475-7FC4-4193-9CFA-2A6830EE7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85" y="2902208"/>
            <a:ext cx="8801256" cy="2363052"/>
          </a:xfrm>
          <a:prstGeom prst="rect">
            <a:avLst/>
          </a:prstGeom>
        </p:spPr>
      </p:pic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E5296B45-ECE6-45BA-8911-D7609BA7A2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2379642"/>
              </p:ext>
            </p:extLst>
          </p:nvPr>
        </p:nvGraphicFramePr>
        <p:xfrm>
          <a:off x="10356850" y="5589588"/>
          <a:ext cx="12128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00" name="Packager Shell Object" showAsIcon="1" r:id="rId4" imgW="1212480" imgH="347400" progId="Package">
                  <p:embed/>
                </p:oleObj>
              </mc:Choice>
              <mc:Fallback>
                <p:oleObj name="Packager Shell Object" showAsIcon="1" r:id="rId4" imgW="1212480" imgH="347400" progId="Package">
                  <p:embed/>
                  <p:pic>
                    <p:nvPicPr>
                      <p:cNvPr id="2" name="Oggetto 1">
                        <a:extLst>
                          <a:ext uri="{FF2B5EF4-FFF2-40B4-BE49-F238E27FC236}">
                            <a16:creationId xmlns:a16="http://schemas.microsoft.com/office/drawing/2014/main" id="{E5296B45-ECE6-45BA-8911-D7609BA7A2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56850" y="5589588"/>
                        <a:ext cx="1212850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BAFDA216-C78E-49D3-B5B6-53A248513740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23077"/>
          </a:xfrm>
        </p:spPr>
        <p:txBody>
          <a:bodyPr/>
          <a:lstStyle/>
          <a:p>
            <a:r>
              <a:rPr lang="it-IT" sz="1800" b="1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12235660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113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334963" y="1592979"/>
            <a:ext cx="2561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solidFill>
                  <a:srgbClr val="002A41"/>
                </a:solidFill>
              </a:rPr>
              <a:t>Error</a:t>
            </a:r>
            <a:r>
              <a:rPr lang="it-IT" sz="1400" dirty="0">
                <a:solidFill>
                  <a:srgbClr val="002A41"/>
                </a:solidFill>
              </a:rPr>
              <a:t> è un cluster così definito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31DAF4B-A274-455A-80B4-0912318C2C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94" t="56117"/>
          <a:stretch/>
        </p:blipFill>
        <p:spPr>
          <a:xfrm>
            <a:off x="7918450" y="4326625"/>
            <a:ext cx="2918205" cy="1524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1297012-F136-441E-8E1D-1AA1FCCF54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26" b="51335"/>
          <a:stretch/>
        </p:blipFill>
        <p:spPr>
          <a:xfrm>
            <a:off x="8207961" y="2253920"/>
            <a:ext cx="2339181" cy="1690068"/>
          </a:xfrm>
          <a:prstGeom prst="rect">
            <a:avLst/>
          </a:prstGeom>
        </p:spPr>
      </p:pic>
      <p:sp>
        <p:nvSpPr>
          <p:cNvPr id="14" name="Segnaposto testo 9">
            <a:extLst>
              <a:ext uri="{FF2B5EF4-FFF2-40B4-BE49-F238E27FC236}">
                <a16:creationId xmlns:a16="http://schemas.microsoft.com/office/drawing/2014/main" id="{22EFB730-43DD-4BF2-8633-EFC6C8ACD6E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23077"/>
          </a:xfrm>
        </p:spPr>
        <p:txBody>
          <a:bodyPr/>
          <a:lstStyle/>
          <a:p>
            <a:r>
              <a:rPr lang="it-IT" sz="1800" b="1" dirty="0"/>
              <a:t>Cluster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73B1C8F-514D-4404-96F9-64C045D908F1}"/>
              </a:ext>
            </a:extLst>
          </p:cNvPr>
          <p:cNvGrpSpPr/>
          <p:nvPr/>
        </p:nvGrpSpPr>
        <p:grpSpPr>
          <a:xfrm>
            <a:off x="2141413" y="1890341"/>
            <a:ext cx="4790610" cy="1348801"/>
            <a:chOff x="2141413" y="1890341"/>
            <a:chExt cx="4790610" cy="1348801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D92AFD01-BF7D-402B-B0E4-BD6BCAE709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3572" b="61162"/>
            <a:stretch/>
          </p:blipFill>
          <p:spPr>
            <a:xfrm>
              <a:off x="2411141" y="1890341"/>
              <a:ext cx="4405123" cy="134880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2A1826-A70C-4A52-834A-1BAD297A6A57}"/>
                </a:ext>
              </a:extLst>
            </p:cNvPr>
            <p:cNvSpPr/>
            <p:nvPr/>
          </p:nvSpPr>
          <p:spPr>
            <a:xfrm>
              <a:off x="2141413" y="2106003"/>
              <a:ext cx="4790610" cy="1133139"/>
            </a:xfrm>
            <a:prstGeom prst="rect">
              <a:avLst/>
            </a:prstGeom>
            <a:noFill/>
            <a:ln w="2857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6BA1E1B-BF6A-488F-B982-0D3184B6CD21}"/>
              </a:ext>
            </a:extLst>
          </p:cNvPr>
          <p:cNvGrpSpPr/>
          <p:nvPr/>
        </p:nvGrpSpPr>
        <p:grpSpPr>
          <a:xfrm>
            <a:off x="2141413" y="3258304"/>
            <a:ext cx="4790610" cy="1458091"/>
            <a:chOff x="2141413" y="3319267"/>
            <a:chExt cx="4790610" cy="1458091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C5C130F0-9EDA-4182-BFC7-AE83AB77C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8550" r="42370" b="24945"/>
            <a:stretch/>
          </p:blipFill>
          <p:spPr>
            <a:xfrm>
              <a:off x="2268266" y="3319267"/>
              <a:ext cx="4081648" cy="127635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86DBC7-06CB-4326-B26F-87D1EE989A81}"/>
                </a:ext>
              </a:extLst>
            </p:cNvPr>
            <p:cNvSpPr/>
            <p:nvPr/>
          </p:nvSpPr>
          <p:spPr>
            <a:xfrm>
              <a:off x="2141413" y="3377418"/>
              <a:ext cx="4790610" cy="1399940"/>
            </a:xfrm>
            <a:prstGeom prst="rect">
              <a:avLst/>
            </a:prstGeom>
            <a:noFill/>
            <a:ln w="285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A58D78C-6504-46E6-9C0D-8EB19E4FE2EF}"/>
              </a:ext>
            </a:extLst>
          </p:cNvPr>
          <p:cNvGrpSpPr/>
          <p:nvPr/>
        </p:nvGrpSpPr>
        <p:grpSpPr>
          <a:xfrm>
            <a:off x="2085533" y="4798443"/>
            <a:ext cx="4846490" cy="1539934"/>
            <a:chOff x="2085533" y="4946821"/>
            <a:chExt cx="4846490" cy="1399940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D5285DFE-D0B3-4C1C-87A8-64FD97C5A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8767" r="39221"/>
            <a:stretch/>
          </p:blipFill>
          <p:spPr>
            <a:xfrm>
              <a:off x="2085533" y="4993020"/>
              <a:ext cx="4563575" cy="120592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330C31-9650-4360-81A4-C6E9199ED63A}"/>
                </a:ext>
              </a:extLst>
            </p:cNvPr>
            <p:cNvSpPr/>
            <p:nvPr/>
          </p:nvSpPr>
          <p:spPr>
            <a:xfrm>
              <a:off x="2141413" y="4946821"/>
              <a:ext cx="4790610" cy="1399940"/>
            </a:xfrm>
            <a:prstGeom prst="rect">
              <a:avLst/>
            </a:prstGeom>
            <a:noFill/>
            <a:ln w="28575">
              <a:solidFill>
                <a:srgbClr val="FF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741576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114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334963" y="1564282"/>
            <a:ext cx="7055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Si possono combinare </a:t>
            </a:r>
            <a:r>
              <a:rPr lang="it-IT" sz="1400" dirty="0" err="1">
                <a:solidFill>
                  <a:srgbClr val="002A41"/>
                </a:solidFill>
              </a:rPr>
              <a:t>waveform</a:t>
            </a:r>
            <a:r>
              <a:rPr lang="it-IT" sz="1400" dirty="0">
                <a:solidFill>
                  <a:srgbClr val="002A41"/>
                </a:solidFill>
              </a:rPr>
              <a:t> utilizzando array o cluster ottenendo risultati differenti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F3DDFC8-276A-4758-AE1B-764E88E7F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1997470"/>
            <a:ext cx="7019936" cy="438261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BB7436D-3FFE-4790-950A-99B6D048F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25" y="2594107"/>
            <a:ext cx="2857588" cy="2834418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BC5EAD35-2AFD-4BE4-BD59-D1066D401226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23077"/>
          </a:xfrm>
        </p:spPr>
        <p:txBody>
          <a:bodyPr/>
          <a:lstStyle/>
          <a:p>
            <a:r>
              <a:rPr lang="it-IT" sz="1800" b="1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406873002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115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334963" y="1595087"/>
            <a:ext cx="3448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È possibile organizzare in cluster in array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B2374FE-CB73-4A4F-88E9-4103CEDE4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018164"/>
            <a:ext cx="5029902" cy="269595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D955758-98A3-41D0-81D9-D126CF0B0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951" y="3605297"/>
            <a:ext cx="6675086" cy="2743069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6201F215-133A-4056-A4C5-52A9B9043501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/>
              <a:t>Cluster</a:t>
            </a:r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31473008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116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334963" y="1546594"/>
            <a:ext cx="4155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Possibile aggiungere campi in un cluster esistente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2399509-943B-4417-A2A6-6BC2FE5BB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33" y="2306115"/>
            <a:ext cx="3802408" cy="282993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8137D17-2DB7-42E9-AC86-A7B7187A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585" y="2645414"/>
            <a:ext cx="6493902" cy="3622036"/>
          </a:xfrm>
          <a:prstGeom prst="rect">
            <a:avLst/>
          </a:prstGeom>
        </p:spPr>
      </p:pic>
      <p:sp>
        <p:nvSpPr>
          <p:cNvPr id="13" name="Segnaposto testo 9">
            <a:extLst>
              <a:ext uri="{FF2B5EF4-FFF2-40B4-BE49-F238E27FC236}">
                <a16:creationId xmlns:a16="http://schemas.microsoft.com/office/drawing/2014/main" id="{6E1B9A3C-4C51-47AC-AD47-E0118DDDE176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/>
              <a:t>Cluster</a:t>
            </a:r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315538536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117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334963" y="1623653"/>
            <a:ext cx="41553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Possibile aggiungere campi in un cluster esistente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D8EE542-87A4-45AC-A531-16CBE13A1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146" y="3648891"/>
            <a:ext cx="5041499" cy="2670201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AC12A61-87F9-40F0-B596-A9B561CC618D}"/>
              </a:ext>
            </a:extLst>
          </p:cNvPr>
          <p:cNvSpPr txBox="1"/>
          <p:nvPr/>
        </p:nvSpPr>
        <p:spPr>
          <a:xfrm>
            <a:off x="4631621" y="4817423"/>
            <a:ext cx="891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Aggiunta</a:t>
            </a:r>
            <a:endParaRPr lang="en-US" sz="1400" dirty="0" err="1">
              <a:solidFill>
                <a:srgbClr val="002A4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79B00C-9E0A-41B9-8B91-27184BEEB587}"/>
              </a:ext>
            </a:extLst>
          </p:cNvPr>
          <p:cNvGrpSpPr/>
          <p:nvPr/>
        </p:nvGrpSpPr>
        <p:grpSpPr>
          <a:xfrm>
            <a:off x="430176" y="1956892"/>
            <a:ext cx="6170910" cy="2456473"/>
            <a:chOff x="543400" y="2151715"/>
            <a:chExt cx="6170910" cy="2456473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44227222-6CE5-40B7-A925-569FD5F051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59" r="3333"/>
            <a:stretch/>
          </p:blipFill>
          <p:spPr>
            <a:xfrm>
              <a:off x="543400" y="2151715"/>
              <a:ext cx="6170910" cy="2456473"/>
            </a:xfrm>
            <a:prstGeom prst="rect">
              <a:avLst/>
            </a:prstGeom>
          </p:spPr>
        </p:pic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5FFBB8D7-3B35-4EE0-8AA8-3537C401942C}"/>
                </a:ext>
              </a:extLst>
            </p:cNvPr>
            <p:cNvSpPr/>
            <p:nvPr/>
          </p:nvSpPr>
          <p:spPr>
            <a:xfrm>
              <a:off x="5636436" y="4041497"/>
              <a:ext cx="869139" cy="424682"/>
            </a:xfrm>
            <a:prstGeom prst="rect">
              <a:avLst/>
            </a:prstGeom>
            <a:noFill/>
            <a:ln w="28575">
              <a:solidFill>
                <a:srgbClr val="FFB8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E6469CD-0E7A-4342-A086-A7E750E0C5AE}"/>
              </a:ext>
            </a:extLst>
          </p:cNvPr>
          <p:cNvSpPr txBox="1"/>
          <p:nvPr/>
        </p:nvSpPr>
        <p:spPr>
          <a:xfrm>
            <a:off x="8699863" y="3275111"/>
            <a:ext cx="3317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Una aggiunta forzata non è possibile</a:t>
            </a:r>
            <a:endParaRPr lang="en-US" sz="1400" dirty="0" err="1">
              <a:solidFill>
                <a:srgbClr val="002A41"/>
              </a:solidFill>
            </a:endParaRPr>
          </a:p>
        </p:txBody>
      </p:sp>
      <p:sp>
        <p:nvSpPr>
          <p:cNvPr id="17" name="Segnaposto testo 9">
            <a:extLst>
              <a:ext uri="{FF2B5EF4-FFF2-40B4-BE49-F238E27FC236}">
                <a16:creationId xmlns:a16="http://schemas.microsoft.com/office/drawing/2014/main" id="{0BF95645-7093-4724-8EBC-E2035AA0CE19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23077"/>
          </a:xfrm>
        </p:spPr>
        <p:txBody>
          <a:bodyPr/>
          <a:lstStyle/>
          <a:p>
            <a:r>
              <a:rPr lang="it-IT" sz="1800" b="1" dirty="0"/>
              <a:t>Cluster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EBFF0324-A4FD-4A2A-A2B3-4A7658763976}"/>
              </a:ext>
            </a:extLst>
          </p:cNvPr>
          <p:cNvCxnSpPr>
            <a:cxnSpLocks/>
            <a:stCxn id="14" idx="0"/>
            <a:endCxn id="4" idx="2"/>
          </p:cNvCxnSpPr>
          <p:nvPr/>
        </p:nvCxnSpPr>
        <p:spPr>
          <a:xfrm flipV="1">
            <a:off x="5077417" y="4271356"/>
            <a:ext cx="880365" cy="5460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66671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118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348749" y="1582087"/>
            <a:ext cx="87956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È necessario creare un </a:t>
            </a:r>
            <a:r>
              <a:rPr lang="it-IT" sz="1400" dirty="0" err="1">
                <a:solidFill>
                  <a:srgbClr val="002A41"/>
                </a:solidFill>
              </a:rPr>
              <a:t>Type</a:t>
            </a:r>
            <a:r>
              <a:rPr lang="it-IT" sz="1400" dirty="0">
                <a:solidFill>
                  <a:srgbClr val="002A41"/>
                </a:solidFill>
              </a:rPr>
              <a:t> </a:t>
            </a:r>
            <a:r>
              <a:rPr lang="it-IT" sz="1400" dirty="0" err="1">
                <a:solidFill>
                  <a:srgbClr val="002A41"/>
                </a:solidFill>
              </a:rPr>
              <a:t>Def</a:t>
            </a:r>
            <a:r>
              <a:rPr lang="it-IT" sz="1400" dirty="0">
                <a:solidFill>
                  <a:srgbClr val="002A41"/>
                </a:solidFill>
              </a:rPr>
              <a:t>., una volta fatto comparirà un triangolo nero sul simbolo del </a:t>
            </a:r>
            <a:r>
              <a:rPr lang="it-IT" sz="1400" dirty="0" err="1">
                <a:solidFill>
                  <a:srgbClr val="002A41"/>
                </a:solidFill>
              </a:rPr>
              <a:t>Block</a:t>
            </a:r>
            <a:r>
              <a:rPr lang="it-IT" sz="1400" dirty="0">
                <a:solidFill>
                  <a:srgbClr val="002A41"/>
                </a:solidFill>
              </a:rPr>
              <a:t> </a:t>
            </a:r>
            <a:r>
              <a:rPr lang="it-IT" sz="1400" dirty="0" err="1">
                <a:solidFill>
                  <a:srgbClr val="002A41"/>
                </a:solidFill>
              </a:rPr>
              <a:t>Diagram</a:t>
            </a:r>
            <a:r>
              <a:rPr lang="it-IT" sz="1400" dirty="0">
                <a:solidFill>
                  <a:srgbClr val="002A41"/>
                </a:solidFill>
              </a:rPr>
              <a:t>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66EE219-5B5D-4897-9DFF-9C0748078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87" y="2238481"/>
            <a:ext cx="6136063" cy="32776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4D0D90B7-22FC-4CCC-AB36-BEF5B1B2E2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277" t="34845" b="27433"/>
          <a:stretch/>
        </p:blipFill>
        <p:spPr>
          <a:xfrm>
            <a:off x="6409554" y="5663257"/>
            <a:ext cx="1508896" cy="671990"/>
          </a:xfrm>
          <a:prstGeom prst="rect">
            <a:avLst/>
          </a:prstGeom>
          <a:ln w="28575">
            <a:solidFill>
              <a:srgbClr val="FFB81C"/>
            </a:solidFill>
          </a:ln>
        </p:spPr>
      </p:pic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1DA49579-EE37-43E8-B38C-B9E651187C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810549"/>
              </p:ext>
            </p:extLst>
          </p:nvPr>
        </p:nvGraphicFramePr>
        <p:xfrm>
          <a:off x="10229850" y="5792788"/>
          <a:ext cx="1497013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26" name="Packager Shell Object" showAsIcon="1" r:id="rId5" imgW="1496520" imgH="347400" progId="Package">
                  <p:embed/>
                </p:oleObj>
              </mc:Choice>
              <mc:Fallback>
                <p:oleObj name="Packager Shell Object" showAsIcon="1" r:id="rId5" imgW="1496520" imgH="347400" progId="Package">
                  <p:embed/>
                  <p:pic>
                    <p:nvPicPr>
                      <p:cNvPr id="2" name="Oggetto 1">
                        <a:extLst>
                          <a:ext uri="{FF2B5EF4-FFF2-40B4-BE49-F238E27FC236}">
                            <a16:creationId xmlns:a16="http://schemas.microsoft.com/office/drawing/2014/main" id="{1DA49579-EE37-43E8-B38C-B9E651187C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229850" y="5792788"/>
                        <a:ext cx="1497013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F81038A3-271C-4A75-883A-67626957D0A6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Cluster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D171271-1048-4133-ABD9-20D30583E8F0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5251269" y="4580709"/>
            <a:ext cx="1158285" cy="14185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utoShape 95" descr="mk:@MSITStore:C:\Program%20Files%20(x86)\National%20Instruments\LabVIEW%202018\help\lvconcepts.chm::/note.gif">
            <a:extLst>
              <a:ext uri="{FF2B5EF4-FFF2-40B4-BE49-F238E27FC236}">
                <a16:creationId xmlns:a16="http://schemas.microsoft.com/office/drawing/2014/main" id="{C07FD038-B92F-448D-9093-449063CEBB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040938" y="39052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 sz="600"/>
          </a:p>
        </p:txBody>
      </p:sp>
    </p:spTree>
    <p:extLst>
      <p:ext uri="{BB962C8B-B14F-4D97-AF65-F5344CB8AC3E}">
        <p14:creationId xmlns:p14="http://schemas.microsoft.com/office/powerpoint/2010/main" val="40192099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119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334961" y="1612867"/>
            <a:ext cx="68509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Tale disposizione sul </a:t>
            </a:r>
            <a:r>
              <a:rPr lang="it-IT" sz="1400" dirty="0" err="1">
                <a:solidFill>
                  <a:srgbClr val="002A41"/>
                </a:solidFill>
              </a:rPr>
              <a:t>Block</a:t>
            </a:r>
            <a:r>
              <a:rPr lang="it-IT" sz="1400" dirty="0">
                <a:solidFill>
                  <a:srgbClr val="002A41"/>
                </a:solidFill>
              </a:rPr>
              <a:t> </a:t>
            </a:r>
            <a:r>
              <a:rPr lang="it-IT" sz="1400" dirty="0" err="1">
                <a:solidFill>
                  <a:srgbClr val="002A41"/>
                </a:solidFill>
              </a:rPr>
              <a:t>Diagram</a:t>
            </a:r>
            <a:r>
              <a:rPr lang="it-IT" sz="1400" dirty="0">
                <a:solidFill>
                  <a:srgbClr val="002A41"/>
                </a:solidFill>
              </a:rPr>
              <a:t> non garantisce l’ordine corretto delle operazioni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313D6C94-B5AD-42D0-9F27-A176835A53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3" t="24841" r="4465" b="7893"/>
          <a:stretch/>
        </p:blipFill>
        <p:spPr>
          <a:xfrm>
            <a:off x="2490787" y="2286836"/>
            <a:ext cx="7210425" cy="12192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4033DDE-B9B9-4269-A081-48036E066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3" y="4072532"/>
            <a:ext cx="8751887" cy="215498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A75A610-30B4-411B-8197-BB59A0321123}"/>
              </a:ext>
            </a:extLst>
          </p:cNvPr>
          <p:cNvSpPr txBox="1"/>
          <p:nvPr/>
        </p:nvSpPr>
        <p:spPr>
          <a:xfrm>
            <a:off x="334963" y="3918643"/>
            <a:ext cx="8621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Per essere sicuri che la sequenza sia eseguita nel modo desiderato conviene utilizzare una </a:t>
            </a:r>
            <a:r>
              <a:rPr lang="it-IT" sz="1400" dirty="0" err="1">
                <a:solidFill>
                  <a:srgbClr val="002A41"/>
                </a:solidFill>
              </a:rPr>
              <a:t>Flat</a:t>
            </a:r>
            <a:r>
              <a:rPr lang="it-IT" sz="1400" dirty="0">
                <a:solidFill>
                  <a:srgbClr val="002A41"/>
                </a:solidFill>
              </a:rPr>
              <a:t> </a:t>
            </a:r>
            <a:r>
              <a:rPr lang="it-IT" sz="1400" dirty="0" err="1">
                <a:solidFill>
                  <a:srgbClr val="002A41"/>
                </a:solidFill>
              </a:rPr>
              <a:t>Sequence</a:t>
            </a:r>
            <a:endParaRPr lang="it-IT" sz="1400" dirty="0">
              <a:solidFill>
                <a:srgbClr val="002A4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BE9D851-9471-4123-8745-B7F1CACEE20B}"/>
              </a:ext>
            </a:extLst>
          </p:cNvPr>
          <p:cNvSpPr txBox="1"/>
          <p:nvPr/>
        </p:nvSpPr>
        <p:spPr>
          <a:xfrm>
            <a:off x="3983038" y="6116947"/>
            <a:ext cx="79992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Questo può essere un modo con implementare una macchina a stati, ma esistono modi più efficaci</a:t>
            </a:r>
          </a:p>
        </p:txBody>
      </p:sp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A0FABD00-3487-4A80-9426-25A4DC40478C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Macchina a stati</a:t>
            </a:r>
          </a:p>
        </p:txBody>
      </p:sp>
    </p:spTree>
    <p:extLst>
      <p:ext uri="{BB962C8B-B14F-4D97-AF65-F5344CB8AC3E}">
        <p14:creationId xmlns:p14="http://schemas.microsoft.com/office/powerpoint/2010/main" val="1675384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12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1 : Introduzione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E819B97-51D7-4691-89A7-AF17B36F665A}"/>
              </a:ext>
            </a:extLst>
          </p:cNvPr>
          <p:cNvSpPr txBox="1"/>
          <p:nvPr/>
        </p:nvSpPr>
        <p:spPr>
          <a:xfrm>
            <a:off x="2214021" y="5108625"/>
            <a:ext cx="7865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02A41"/>
                </a:solidFill>
              </a:rPr>
              <a:t>LabVIEW</a:t>
            </a:r>
            <a:r>
              <a:rPr lang="it-IT" sz="1400" dirty="0">
                <a:solidFill>
                  <a:srgbClr val="002A41"/>
                </a:solidFill>
              </a:rPr>
              <a:t> utilizza un intuitivo linguaggio grafico nativo (G) che usa il modello </a:t>
            </a:r>
            <a:r>
              <a:rPr lang="it-IT" sz="1400" dirty="0" err="1">
                <a:solidFill>
                  <a:srgbClr val="002A41"/>
                </a:solidFill>
              </a:rPr>
              <a:t>dataflow</a:t>
            </a:r>
            <a:r>
              <a:rPr lang="it-IT" sz="1400" dirty="0">
                <a:solidFill>
                  <a:srgbClr val="002A41"/>
                </a:solidFill>
              </a:rPr>
              <a:t> piuttosto che righe di codice sequenziale.</a:t>
            </a:r>
            <a:endParaRPr lang="en-US" sz="1400" dirty="0" err="1">
              <a:solidFill>
                <a:srgbClr val="002A41"/>
              </a:solidFill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BDA81BC-94BA-4A08-90BE-A49534541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21" y="2066735"/>
            <a:ext cx="7763958" cy="272453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E42A71D-74FF-40EC-8390-5E6499DB2D6A}"/>
              </a:ext>
            </a:extLst>
          </p:cNvPr>
          <p:cNvSpPr/>
          <p:nvPr/>
        </p:nvSpPr>
        <p:spPr>
          <a:xfrm>
            <a:off x="334963" y="1294064"/>
            <a:ext cx="3175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>
                <a:solidFill>
                  <a:srgbClr val="002A41"/>
                </a:solidFill>
              </a:rPr>
              <a:t>Programmazione grafica</a:t>
            </a:r>
          </a:p>
        </p:txBody>
      </p:sp>
    </p:spTree>
    <p:extLst>
      <p:ext uri="{BB962C8B-B14F-4D97-AF65-F5344CB8AC3E}">
        <p14:creationId xmlns:p14="http://schemas.microsoft.com/office/powerpoint/2010/main" val="141253265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120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334963" y="1575674"/>
            <a:ext cx="4951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Quali vantaggi si hanno nell’utilizzo di una macchina a stati?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F998522-5CE6-4FA4-83D7-AC621480D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42"/>
          <a:stretch/>
        </p:blipFill>
        <p:spPr>
          <a:xfrm>
            <a:off x="2393810" y="1852673"/>
            <a:ext cx="7972425" cy="4347540"/>
          </a:xfrm>
          <a:prstGeom prst="rect">
            <a:avLst/>
          </a:prstGeom>
        </p:spPr>
      </p:pic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0BBE290F-959C-4DFD-ABB2-BF2CB793CB8E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Macchina a stati</a:t>
            </a:r>
          </a:p>
          <a:p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35714666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121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334963" y="1587051"/>
            <a:ext cx="60869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Ecco i principali elementi utili alla implementazione di una macchina a stati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29030F11-1719-4DC2-A897-8EA8373A0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24" t="16637" r="2502" b="7760"/>
          <a:stretch/>
        </p:blipFill>
        <p:spPr>
          <a:xfrm>
            <a:off x="7981951" y="2810655"/>
            <a:ext cx="3875086" cy="3524250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6FBB97E4-3A04-4217-B43E-4DB2E346C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63" y="2046327"/>
            <a:ext cx="7532687" cy="2765346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F079E10C-E217-4B84-91A6-0504F7547F10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Macchina a stati</a:t>
            </a:r>
          </a:p>
          <a:p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55318884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122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334963" y="1610634"/>
            <a:ext cx="4354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di implementazione di una macchina a stati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0C9161E-7D6F-490C-89CB-073E46081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262"/>
          <a:stretch/>
        </p:blipFill>
        <p:spPr>
          <a:xfrm>
            <a:off x="248575" y="1897814"/>
            <a:ext cx="12238633" cy="4351244"/>
          </a:xfrm>
          <a:prstGeom prst="rect">
            <a:avLst/>
          </a:prstGeom>
        </p:spPr>
      </p:pic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71AC452D-5474-44FB-8CF1-87F5773D5971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Macchina a stati</a:t>
            </a:r>
          </a:p>
          <a:p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27148073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123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334963" y="1553800"/>
            <a:ext cx="4354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di implementazione di una macchina a stati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B3771A7-1712-4E29-A35A-2EAE6ED9D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48"/>
          <a:stretch/>
        </p:blipFill>
        <p:spPr>
          <a:xfrm>
            <a:off x="404631" y="2081774"/>
            <a:ext cx="11698682" cy="4224118"/>
          </a:xfrm>
          <a:prstGeom prst="rect">
            <a:avLst/>
          </a:prstGeom>
        </p:spPr>
      </p:pic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007A9A37-B475-403E-900F-8CD97179323D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Macchina a stati</a:t>
            </a:r>
          </a:p>
          <a:p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16347971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124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334963" y="1641412"/>
            <a:ext cx="43540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di implementazione di una macchina a stati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A6C1DB7-90A5-4A2A-8CF9-9B309625D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28"/>
          <a:stretch/>
        </p:blipFill>
        <p:spPr>
          <a:xfrm>
            <a:off x="334962" y="2014985"/>
            <a:ext cx="11828277" cy="4290021"/>
          </a:xfrm>
          <a:prstGeom prst="rect">
            <a:avLst/>
          </a:prstGeom>
        </p:spPr>
      </p:pic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85537CED-845D-41CE-A0E6-3917AD228EE7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Macchina a stati</a:t>
            </a:r>
          </a:p>
          <a:p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229491637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125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A999D967-C3AF-40FB-9DD9-F8458395BC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690202"/>
              </p:ext>
            </p:extLst>
          </p:nvPr>
        </p:nvGraphicFramePr>
        <p:xfrm>
          <a:off x="10780713" y="4975225"/>
          <a:ext cx="754062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44" name="Packager Shell Object" showAsIcon="1" r:id="rId3" imgW="754560" imgH="347400" progId="Package">
                  <p:embed/>
                </p:oleObj>
              </mc:Choice>
              <mc:Fallback>
                <p:oleObj name="Packager Shell Object" showAsIcon="1" r:id="rId3" imgW="754560" imgH="347400" progId="Package">
                  <p:embed/>
                  <p:pic>
                    <p:nvPicPr>
                      <p:cNvPr id="2" name="Oggetto 1">
                        <a:extLst>
                          <a:ext uri="{FF2B5EF4-FFF2-40B4-BE49-F238E27FC236}">
                            <a16:creationId xmlns:a16="http://schemas.microsoft.com/office/drawing/2014/main" id="{A999D967-C3AF-40FB-9DD9-F8458395BC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780713" y="4975225"/>
                        <a:ext cx="754062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ggetto 2">
            <a:extLst>
              <a:ext uri="{FF2B5EF4-FFF2-40B4-BE49-F238E27FC236}">
                <a16:creationId xmlns:a16="http://schemas.microsoft.com/office/drawing/2014/main" id="{4AE9264E-C4C9-4A37-A651-C530498EC6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938830"/>
              </p:ext>
            </p:extLst>
          </p:nvPr>
        </p:nvGraphicFramePr>
        <p:xfrm>
          <a:off x="10596563" y="5911850"/>
          <a:ext cx="1147762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45" name="Packager Shell Object" showAsIcon="1" r:id="rId5" imgW="1148040" imgH="347400" progId="Package">
                  <p:embed/>
                </p:oleObj>
              </mc:Choice>
              <mc:Fallback>
                <p:oleObj name="Packager Shell Object" showAsIcon="1" r:id="rId5" imgW="1148040" imgH="347400" progId="Package">
                  <p:embed/>
                  <p:pic>
                    <p:nvPicPr>
                      <p:cNvPr id="3" name="Oggetto 2">
                        <a:extLst>
                          <a:ext uri="{FF2B5EF4-FFF2-40B4-BE49-F238E27FC236}">
                            <a16:creationId xmlns:a16="http://schemas.microsoft.com/office/drawing/2014/main" id="{4AE9264E-C4C9-4A37-A651-C530498EC6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96563" y="5911850"/>
                        <a:ext cx="1147762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D5FA3C79-E10E-4B57-9463-7E2E0C0E6C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5471" y="1527175"/>
            <a:ext cx="5086817" cy="4140265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F5F4F7F8-5311-4ADD-8C61-6F39069430D9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Macchina a stati</a:t>
            </a:r>
          </a:p>
          <a:p>
            <a:endParaRPr lang="it-IT" sz="1800" b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290CA57-37C0-4E2A-A45F-7B315CC7638D}"/>
              </a:ext>
            </a:extLst>
          </p:cNvPr>
          <p:cNvSpPr txBox="1"/>
          <p:nvPr/>
        </p:nvSpPr>
        <p:spPr>
          <a:xfrm>
            <a:off x="201612" y="2472448"/>
            <a:ext cx="56940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È necessario progettare un VI per una macchina a stati dell'interfaccia utente. </a:t>
            </a:r>
          </a:p>
          <a:p>
            <a:r>
              <a:rPr lang="it-IT" sz="1400" dirty="0">
                <a:solidFill>
                  <a:srgbClr val="002A41"/>
                </a:solidFill>
              </a:rPr>
              <a:t>Il VI acquisisce una temperatura ogni mezzo secondo, analizza ogni temperatura per determinare se è il valore è troppo alto o troppo basso e avvisa l'utente in caso di pericolo di colpo di calore o congelamento. </a:t>
            </a:r>
          </a:p>
          <a:p>
            <a:endParaRPr lang="it-IT" sz="1400" dirty="0">
              <a:solidFill>
                <a:srgbClr val="002A41"/>
              </a:solidFill>
            </a:endParaRPr>
          </a:p>
          <a:p>
            <a:r>
              <a:rPr lang="it-IT" sz="1400" dirty="0">
                <a:solidFill>
                  <a:srgbClr val="002A41"/>
                </a:solidFill>
              </a:rPr>
              <a:t>Il programma registra i dati se si verifica un avviso. </a:t>
            </a:r>
          </a:p>
          <a:p>
            <a:r>
              <a:rPr lang="it-IT" sz="1400" dirty="0">
                <a:solidFill>
                  <a:srgbClr val="002A41"/>
                </a:solidFill>
              </a:rPr>
              <a:t>Se l'utente non ha fatto clic sul pulsante Stop, l'intero processo si ripete.</a:t>
            </a:r>
          </a:p>
          <a:p>
            <a:endParaRPr lang="it-IT" sz="1400" dirty="0">
              <a:solidFill>
                <a:srgbClr val="002A41"/>
              </a:solidFill>
            </a:endParaRPr>
          </a:p>
          <a:p>
            <a:r>
              <a:rPr lang="it-IT" sz="1400" i="1" dirty="0">
                <a:solidFill>
                  <a:srgbClr val="002A41"/>
                </a:solidFill>
              </a:rPr>
              <a:t>Nota: si utilizzi quanto disponibile nella cartella </a:t>
            </a:r>
            <a:r>
              <a:rPr lang="it-IT" sz="1400" i="1" dirty="0" err="1">
                <a:solidFill>
                  <a:srgbClr val="002A41"/>
                </a:solidFill>
              </a:rPr>
              <a:t>Supporting</a:t>
            </a:r>
            <a:r>
              <a:rPr lang="it-IT" sz="1400" i="1" dirty="0">
                <a:solidFill>
                  <a:srgbClr val="002A41"/>
                </a:solidFill>
              </a:rPr>
              <a:t> Files</a:t>
            </a:r>
          </a:p>
        </p:txBody>
      </p:sp>
    </p:spTree>
    <p:extLst>
      <p:ext uri="{BB962C8B-B14F-4D97-AF65-F5344CB8AC3E}">
        <p14:creationId xmlns:p14="http://schemas.microsoft.com/office/powerpoint/2010/main" val="3978191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Modulo 6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0D069F-A92F-425E-97E8-3F4B54E83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Gestione loop paralleli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C4D7C31-A065-4877-9FF7-9D95EC6F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126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749022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BCD6FF2-D8BB-4761-9B8B-A6A35090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127</a:t>
            </a:fld>
            <a:endParaRPr lang="it-IT" dirty="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13C0BBBD-015E-486E-B673-A5F720E8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496DC9-F2F0-4693-85E8-6253B16E518F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F56D4C0C-077D-423D-BCF1-DD5D099A0E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it-IT" dirty="0"/>
              <a:t>Loop Paralleli</a:t>
            </a:r>
          </a:p>
          <a:p>
            <a:r>
              <a:rPr lang="it-IT" dirty="0" err="1"/>
              <a:t>Channels</a:t>
            </a:r>
            <a:endParaRPr lang="it-IT" dirty="0"/>
          </a:p>
          <a:p>
            <a:r>
              <a:rPr lang="it-IT" dirty="0"/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38866254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128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572436"/>
            <a:ext cx="41651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In applicazioni di complessità superiore potrebbe essere necessario scambiare dati tra loop paralleli.</a:t>
            </a:r>
          </a:p>
          <a:p>
            <a:r>
              <a:rPr lang="it-IT" sz="1400" dirty="0">
                <a:solidFill>
                  <a:srgbClr val="002A41"/>
                </a:solidFill>
              </a:rPr>
              <a:t>Un esempio è la gestione dell’errore.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8E5D501-6B11-4126-8870-D1F484288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033" y="1694729"/>
            <a:ext cx="7096006" cy="4246301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4FF111E4-F654-4F8A-A3AF-29628F8FD6EB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Loop paralleli</a:t>
            </a:r>
          </a:p>
          <a:p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163128191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129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467815" y="1631600"/>
            <a:ext cx="4452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Un esempio più specifico è invece legato al fatto che non tutti i loop debbano girare alla stessa velocità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0145A20-BF36-498D-9C19-F24A5422E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48" y="2154820"/>
            <a:ext cx="6964408" cy="4172299"/>
          </a:xfrm>
          <a:prstGeom prst="rect">
            <a:avLst/>
          </a:prstGeom>
        </p:spPr>
      </p:pic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C8DAB571-423F-4653-8C6A-1F60A76B2A24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Loop paralleli</a:t>
            </a:r>
          </a:p>
          <a:p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2953254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13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1 : Introduzione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A2DCE2E-990A-4503-A1EA-9CEA93AD4F1C}"/>
              </a:ext>
            </a:extLst>
          </p:cNvPr>
          <p:cNvSpPr txBox="1"/>
          <p:nvPr/>
        </p:nvSpPr>
        <p:spPr>
          <a:xfrm>
            <a:off x="353906" y="1927782"/>
            <a:ext cx="42006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Le tipiche applicazioni di </a:t>
            </a:r>
            <a:r>
              <a:rPr lang="it-IT" sz="1400" dirty="0" err="1">
                <a:solidFill>
                  <a:srgbClr val="002A41"/>
                </a:solidFill>
              </a:rPr>
              <a:t>LabVIEW</a:t>
            </a:r>
            <a:r>
              <a:rPr lang="it-IT" sz="1400" dirty="0">
                <a:solidFill>
                  <a:srgbClr val="002A41"/>
                </a:solidFill>
              </a:rPr>
              <a:t> sono legate 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2A41"/>
                </a:solidFill>
              </a:rPr>
              <a:t>acquisizione segnali (analogici, digitali, </a:t>
            </a:r>
            <a:r>
              <a:rPr lang="it-IT" sz="1400" dirty="0" err="1">
                <a:solidFill>
                  <a:srgbClr val="002A41"/>
                </a:solidFill>
              </a:rPr>
              <a:t>ecc</a:t>
            </a:r>
            <a:r>
              <a:rPr lang="it-IT" sz="1400" dirty="0">
                <a:solidFill>
                  <a:srgbClr val="002A41"/>
                </a:solidFill>
              </a:rPr>
              <a:t>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2A41"/>
                </a:solidFill>
              </a:rPr>
              <a:t>generazione segnali (analogici, digitali, </a:t>
            </a:r>
            <a:r>
              <a:rPr lang="it-IT" sz="1400" dirty="0" err="1">
                <a:solidFill>
                  <a:srgbClr val="002A41"/>
                </a:solidFill>
              </a:rPr>
              <a:t>ecc</a:t>
            </a:r>
            <a:r>
              <a:rPr lang="it-IT" sz="1400" dirty="0">
                <a:solidFill>
                  <a:srgbClr val="002A41"/>
                </a:solidFill>
              </a:rPr>
              <a:t>…)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2A41"/>
                </a:solidFill>
              </a:rPr>
              <a:t>controllare strumentazione non National Instruments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2A41"/>
                </a:solidFill>
              </a:rPr>
              <a:t>elaborare ed analizzare segnali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2A41"/>
                </a:solidFill>
              </a:rPr>
              <a:t>creare log e salvarli su file</a:t>
            </a:r>
            <a:endParaRPr lang="en-US" sz="1400" dirty="0" err="1">
              <a:solidFill>
                <a:srgbClr val="002A4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DC23A91-1DB4-4EC2-9A0B-06E7951B5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931" y="2224073"/>
            <a:ext cx="6376230" cy="3223870"/>
          </a:xfrm>
          <a:prstGeom prst="rect">
            <a:avLst/>
          </a:prstGeom>
        </p:spPr>
      </p:pic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602E55FC-A030-473D-8A9D-6244A28F61E7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53906" y="1240993"/>
            <a:ext cx="4524420" cy="510356"/>
          </a:xfrm>
        </p:spPr>
        <p:txBody>
          <a:bodyPr/>
          <a:lstStyle/>
          <a:p>
            <a:r>
              <a:rPr lang="it-IT" sz="2000" b="1" dirty="0"/>
              <a:t>Tipiche applicazioni </a:t>
            </a:r>
            <a:r>
              <a:rPr lang="it-IT" sz="2000" b="1" dirty="0" err="1"/>
              <a:t>LabVIEW</a:t>
            </a:r>
            <a:endParaRPr lang="it-IT" sz="2000" b="1" dirty="0"/>
          </a:p>
          <a:p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5276978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130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575661"/>
            <a:ext cx="89353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Non è possibile passare dati tra loop differenti utilizzando i «</a:t>
            </a:r>
            <a:r>
              <a:rPr lang="it-IT" sz="1400" dirty="0" err="1">
                <a:solidFill>
                  <a:srgbClr val="002A41"/>
                </a:solidFill>
              </a:rPr>
              <a:t>wire</a:t>
            </a:r>
            <a:r>
              <a:rPr lang="it-IT" sz="1400" dirty="0">
                <a:solidFill>
                  <a:srgbClr val="002A41"/>
                </a:solidFill>
              </a:rPr>
              <a:t>» poiché i due loop non sarebbero più paralleli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ABD860D-F4BC-4E81-92C0-4037D5D7C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29" y="2079839"/>
            <a:ext cx="5806339" cy="200389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C02D4AD-BFF6-4F23-A79C-6CAC26378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500" y="3928960"/>
            <a:ext cx="6464195" cy="2429646"/>
          </a:xfrm>
          <a:prstGeom prst="rect">
            <a:avLst/>
          </a:prstGeom>
        </p:spPr>
      </p:pic>
      <p:graphicFrame>
        <p:nvGraphicFramePr>
          <p:cNvPr id="13" name="Oggetto 12">
            <a:extLst>
              <a:ext uri="{FF2B5EF4-FFF2-40B4-BE49-F238E27FC236}">
                <a16:creationId xmlns:a16="http://schemas.microsoft.com/office/drawing/2014/main" id="{46066E74-12C9-4F5E-BD8D-3A124EF2ED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6754069"/>
              </p:ext>
            </p:extLst>
          </p:nvPr>
        </p:nvGraphicFramePr>
        <p:xfrm>
          <a:off x="10507663" y="5840413"/>
          <a:ext cx="1135062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3" name="Packager Shell Object" showAsIcon="1" r:id="rId5" imgW="1135080" imgH="347400" progId="Package">
                  <p:embed/>
                </p:oleObj>
              </mc:Choice>
              <mc:Fallback>
                <p:oleObj name="Packager Shell Object" showAsIcon="1" r:id="rId5" imgW="1135080" imgH="347400" progId="Package">
                  <p:embed/>
                  <p:pic>
                    <p:nvPicPr>
                      <p:cNvPr id="13" name="Oggetto 12">
                        <a:extLst>
                          <a:ext uri="{FF2B5EF4-FFF2-40B4-BE49-F238E27FC236}">
                            <a16:creationId xmlns:a16="http://schemas.microsoft.com/office/drawing/2014/main" id="{46066E74-12C9-4F5E-BD8D-3A124EF2E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507663" y="5840413"/>
                        <a:ext cx="1135062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E84EFF8C-5ED9-4345-94E9-C4BDDDE00812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Loop paralleli</a:t>
            </a:r>
          </a:p>
          <a:p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24645843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131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30" y="1599801"/>
            <a:ext cx="6380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Vanno utilizzati i Channel </a:t>
            </a:r>
            <a:r>
              <a:rPr lang="it-IT" sz="1400" dirty="0" err="1">
                <a:solidFill>
                  <a:srgbClr val="002A41"/>
                </a:solidFill>
              </a:rPr>
              <a:t>Wires</a:t>
            </a:r>
            <a:r>
              <a:rPr lang="it-IT" sz="1400" dirty="0">
                <a:solidFill>
                  <a:srgbClr val="002A41"/>
                </a:solidFill>
              </a:rPr>
              <a:t> che permettono l’esecuzione parallela di loop senza forzare alcun ordine di esecuzione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8D18E93-1B65-4CA1-82D3-2267D3185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62" y="2343875"/>
            <a:ext cx="7932127" cy="3925730"/>
          </a:xfrm>
          <a:prstGeom prst="rect">
            <a:avLst/>
          </a:prstGeom>
        </p:spPr>
      </p:pic>
      <p:graphicFrame>
        <p:nvGraphicFramePr>
          <p:cNvPr id="11" name="Oggetto 10">
            <a:extLst>
              <a:ext uri="{FF2B5EF4-FFF2-40B4-BE49-F238E27FC236}">
                <a16:creationId xmlns:a16="http://schemas.microsoft.com/office/drawing/2014/main" id="{D8207AAE-B790-4EA2-86FE-BEADB95465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6610068"/>
              </p:ext>
            </p:extLst>
          </p:nvPr>
        </p:nvGraphicFramePr>
        <p:xfrm>
          <a:off x="10333038" y="5776913"/>
          <a:ext cx="129698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5" name="Packager Shell Object" showAsIcon="1" r:id="rId4" imgW="1296360" imgH="347400" progId="Package">
                  <p:embed/>
                </p:oleObj>
              </mc:Choice>
              <mc:Fallback>
                <p:oleObj name="Packager Shell Object" showAsIcon="1" r:id="rId4" imgW="1296360" imgH="347400" progId="Package">
                  <p:embed/>
                  <p:pic>
                    <p:nvPicPr>
                      <p:cNvPr id="11" name="Oggetto 10">
                        <a:extLst>
                          <a:ext uri="{FF2B5EF4-FFF2-40B4-BE49-F238E27FC236}">
                            <a16:creationId xmlns:a16="http://schemas.microsoft.com/office/drawing/2014/main" id="{D8207AAE-B790-4EA2-86FE-BEADB954653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333038" y="5776913"/>
                        <a:ext cx="1296987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asellaDiTesto 8">
            <a:extLst>
              <a:ext uri="{FF2B5EF4-FFF2-40B4-BE49-F238E27FC236}">
                <a16:creationId xmlns:a16="http://schemas.microsoft.com/office/drawing/2014/main" id="{E96212CD-9C1E-4FA4-AC90-7E905B1F5B0B}"/>
              </a:ext>
            </a:extLst>
          </p:cNvPr>
          <p:cNvSpPr txBox="1"/>
          <p:nvPr/>
        </p:nvSpPr>
        <p:spPr>
          <a:xfrm>
            <a:off x="8181053" y="3700360"/>
            <a:ext cx="3322970" cy="138499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Disponibile da </a:t>
            </a:r>
            <a:r>
              <a:rPr lang="it-IT" sz="1200" dirty="0" err="1"/>
              <a:t>LabVIEW</a:t>
            </a:r>
            <a:r>
              <a:rPr lang="it-IT" sz="1200" dirty="0"/>
              <a:t> 2016, introduce una nuova funzionalità per semplificare la comunicazione complessa tra le sezioni parallele del codice. Disponibile sia nella versione desktop che in quella real-time, il </a:t>
            </a:r>
            <a:r>
              <a:rPr lang="it-IT" sz="1200" b="1" dirty="0"/>
              <a:t>channel </a:t>
            </a:r>
            <a:r>
              <a:rPr lang="it-IT" sz="1200" b="1" dirty="0" err="1"/>
              <a:t>wires</a:t>
            </a:r>
            <a:r>
              <a:rPr lang="it-IT" sz="1200" dirty="0"/>
              <a:t> migliora la leggibilità del codice e riduce ulteriormente il tempo di sviluppo.</a:t>
            </a:r>
          </a:p>
        </p:txBody>
      </p:sp>
      <p:sp>
        <p:nvSpPr>
          <p:cNvPr id="13" name="Segnaposto testo 9">
            <a:extLst>
              <a:ext uri="{FF2B5EF4-FFF2-40B4-BE49-F238E27FC236}">
                <a16:creationId xmlns:a16="http://schemas.microsoft.com/office/drawing/2014/main" id="{54667F90-2B14-4B22-BF6F-B50CED64D783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Channels</a:t>
            </a:r>
          </a:p>
          <a:p>
            <a:endParaRPr lang="it-IT" sz="1800" b="1" dirty="0"/>
          </a:p>
        </p:txBody>
      </p:sp>
    </p:spTree>
    <p:extLst>
      <p:ext uri="{BB962C8B-B14F-4D97-AF65-F5344CB8AC3E}">
        <p14:creationId xmlns:p14="http://schemas.microsoft.com/office/powerpoint/2010/main" val="163689232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132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628991"/>
            <a:ext cx="8642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Per la creazione di un Channel vanno inseriti due terminali e scelta la tipologia di Channel che si preferisce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FB2B231-7A35-4B2C-A90A-0C76112BB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101" y="2537059"/>
            <a:ext cx="7778468" cy="3699094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C8EC4E23-2A9A-48D1-9F94-D3BF8B4D65D4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17098186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133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594567"/>
            <a:ext cx="6492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Si può passare attraverso lo stesso canale dati anche il segnale di stop dei loop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D765CD-4E9D-4AF7-8D7C-7548184733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11" t="20002" r="5463" b="3650"/>
          <a:stretch/>
        </p:blipFill>
        <p:spPr>
          <a:xfrm>
            <a:off x="2564155" y="2662232"/>
            <a:ext cx="6686025" cy="2625754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05F60B69-C99D-4F86-B366-89DD704C2E5E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72393118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134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6427050" y="3227423"/>
            <a:ext cx="460892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Raccomandazioni: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2A41"/>
                </a:solidFill>
              </a:rPr>
              <a:t>Non connettere loop con una combinazione di </a:t>
            </a:r>
            <a:r>
              <a:rPr lang="it-IT" sz="1400" dirty="0" err="1">
                <a:solidFill>
                  <a:srgbClr val="002A41"/>
                </a:solidFill>
              </a:rPr>
              <a:t>Wire</a:t>
            </a:r>
            <a:r>
              <a:rPr lang="it-IT" sz="1400" dirty="0">
                <a:solidFill>
                  <a:srgbClr val="002A41"/>
                </a:solidFill>
              </a:rPr>
              <a:t> e Channel, poiché si rischia di lasciare la macchina in stallo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2A41"/>
                </a:solidFill>
              </a:rPr>
              <a:t>Channel non sono classi tipi di dato per cui non è possibile creare array, cluster o estrarre data </a:t>
            </a:r>
            <a:r>
              <a:rPr lang="it-IT" sz="1400" dirty="0" err="1">
                <a:solidFill>
                  <a:srgbClr val="002A41"/>
                </a:solidFill>
              </a:rPr>
              <a:t>references</a:t>
            </a:r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015ACE6-5D83-4099-8757-31C6B9FEF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4" y="1465059"/>
            <a:ext cx="5982535" cy="256258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C8B95B9-4B6C-4813-A3CE-07C4548C7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10" y="3932452"/>
            <a:ext cx="6201640" cy="2372056"/>
          </a:xfrm>
          <a:prstGeom prst="rect">
            <a:avLst/>
          </a:prstGeom>
        </p:spPr>
      </p:pic>
      <p:sp>
        <p:nvSpPr>
          <p:cNvPr id="2" name="Segno di moltiplicazione 1">
            <a:extLst>
              <a:ext uri="{FF2B5EF4-FFF2-40B4-BE49-F238E27FC236}">
                <a16:creationId xmlns:a16="http://schemas.microsoft.com/office/drawing/2014/main" id="{0BF1CE01-08C4-46AA-898C-7F4C75090B07}"/>
              </a:ext>
            </a:extLst>
          </p:cNvPr>
          <p:cNvSpPr/>
          <p:nvPr/>
        </p:nvSpPr>
        <p:spPr>
          <a:xfrm>
            <a:off x="2209759" y="2018316"/>
            <a:ext cx="1956116" cy="200932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egno di moltiplicazione 11">
            <a:extLst>
              <a:ext uri="{FF2B5EF4-FFF2-40B4-BE49-F238E27FC236}">
                <a16:creationId xmlns:a16="http://schemas.microsoft.com/office/drawing/2014/main" id="{264E491D-4EF4-422B-9C2A-0933A69671FA}"/>
              </a:ext>
            </a:extLst>
          </p:cNvPr>
          <p:cNvSpPr/>
          <p:nvPr/>
        </p:nvSpPr>
        <p:spPr>
          <a:xfrm>
            <a:off x="2209759" y="4113817"/>
            <a:ext cx="1956116" cy="2009325"/>
          </a:xfrm>
          <a:prstGeom prst="mathMultiply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egnaposto testo 9">
            <a:extLst>
              <a:ext uri="{FF2B5EF4-FFF2-40B4-BE49-F238E27FC236}">
                <a16:creationId xmlns:a16="http://schemas.microsoft.com/office/drawing/2014/main" id="{85AF2688-E9C6-4467-9C8D-56AB8612320E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340411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135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94D3AAD-083C-414C-82DC-6D9F63B33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486" r="51036" b="2955"/>
          <a:stretch/>
        </p:blipFill>
        <p:spPr>
          <a:xfrm>
            <a:off x="10569073" y="710438"/>
            <a:ext cx="1287718" cy="101454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DA40C9C-4592-49DC-A6A9-263BBBFFE7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86" t="6554" r="1289" b="4384"/>
          <a:stretch/>
        </p:blipFill>
        <p:spPr>
          <a:xfrm>
            <a:off x="334962" y="2508662"/>
            <a:ext cx="6580879" cy="327551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3B21A66-FB2E-4CAB-AF7F-E1B4F23806CE}"/>
              </a:ext>
            </a:extLst>
          </p:cNvPr>
          <p:cNvSpPr txBox="1"/>
          <p:nvPr/>
        </p:nvSpPr>
        <p:spPr>
          <a:xfrm>
            <a:off x="8713851" y="681894"/>
            <a:ext cx="1784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Esistono anche altri tipi di </a:t>
            </a:r>
            <a:r>
              <a:rPr lang="it-IT" sz="1400" dirty="0" err="1">
                <a:solidFill>
                  <a:srgbClr val="002A41"/>
                </a:solidFill>
              </a:rPr>
              <a:t>channels</a:t>
            </a:r>
            <a:r>
              <a:rPr lang="it-IT" sz="1400" dirty="0">
                <a:solidFill>
                  <a:srgbClr val="002A41"/>
                </a:solidFill>
              </a:rPr>
              <a:t>:</a:t>
            </a:r>
          </a:p>
        </p:txBody>
      </p:sp>
      <p:sp>
        <p:nvSpPr>
          <p:cNvPr id="12" name="CasellaDiTesto 8">
            <a:extLst>
              <a:ext uri="{FF2B5EF4-FFF2-40B4-BE49-F238E27FC236}">
                <a16:creationId xmlns:a16="http://schemas.microsoft.com/office/drawing/2014/main" id="{E75421BE-4723-422F-AFA4-83381D99BEFC}"/>
              </a:ext>
            </a:extLst>
          </p:cNvPr>
          <p:cNvSpPr txBox="1"/>
          <p:nvPr/>
        </p:nvSpPr>
        <p:spPr>
          <a:xfrm>
            <a:off x="7698721" y="2657812"/>
            <a:ext cx="3900242" cy="646331"/>
          </a:xfrm>
          <a:prstGeom prst="rect">
            <a:avLst/>
          </a:prstGeom>
          <a:solidFill>
            <a:srgbClr val="FFB81C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1loop to 1 loop</a:t>
            </a:r>
          </a:p>
          <a:p>
            <a:r>
              <a:rPr lang="it-IT" sz="1200" dirty="0"/>
              <a:t>Buffer riempito da </a:t>
            </a:r>
            <a:r>
              <a:rPr lang="it-IT" sz="1200" dirty="0" err="1"/>
              <a:t>write</a:t>
            </a:r>
            <a:r>
              <a:rPr lang="it-IT" sz="1200" dirty="0"/>
              <a:t>, </a:t>
            </a:r>
            <a:r>
              <a:rPr lang="it-IT" sz="1200" dirty="0" err="1"/>
              <a:t>read</a:t>
            </a:r>
            <a:r>
              <a:rPr lang="it-IT" sz="1200" dirty="0"/>
              <a:t> legge tutti gli elementi presenti in ordine di inserimento</a:t>
            </a:r>
          </a:p>
        </p:txBody>
      </p:sp>
      <p:sp>
        <p:nvSpPr>
          <p:cNvPr id="13" name="CasellaDiTesto 8">
            <a:extLst>
              <a:ext uri="{FF2B5EF4-FFF2-40B4-BE49-F238E27FC236}">
                <a16:creationId xmlns:a16="http://schemas.microsoft.com/office/drawing/2014/main" id="{66BE39A7-EA9B-436E-8255-1D360F6704D4}"/>
              </a:ext>
            </a:extLst>
          </p:cNvPr>
          <p:cNvSpPr txBox="1"/>
          <p:nvPr/>
        </p:nvSpPr>
        <p:spPr>
          <a:xfrm>
            <a:off x="7654834" y="3573398"/>
            <a:ext cx="3944129" cy="1015663"/>
          </a:xfrm>
          <a:prstGeom prst="rect">
            <a:avLst/>
          </a:prstGeom>
          <a:solidFill>
            <a:srgbClr val="FFB81C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1 loop to M loop</a:t>
            </a:r>
          </a:p>
          <a:p>
            <a:r>
              <a:rPr lang="it-IT" sz="1200" dirty="0"/>
              <a:t>Può essere letto solo l’ultimo dato inserito dal </a:t>
            </a:r>
            <a:r>
              <a:rPr lang="it-IT" sz="1200" dirty="0" err="1"/>
              <a:t>write</a:t>
            </a:r>
            <a:r>
              <a:rPr lang="it-IT" sz="1200" dirty="0"/>
              <a:t>, non c’è quindi un buffer di elementi, il dato non viene rimosso dal buffer perché anche gli altri elementi lo possono leggere</a:t>
            </a:r>
          </a:p>
        </p:txBody>
      </p:sp>
      <p:sp>
        <p:nvSpPr>
          <p:cNvPr id="14" name="CasellaDiTesto 8">
            <a:extLst>
              <a:ext uri="{FF2B5EF4-FFF2-40B4-BE49-F238E27FC236}">
                <a16:creationId xmlns:a16="http://schemas.microsoft.com/office/drawing/2014/main" id="{E1C072CE-0177-4BA5-9882-920EF56BCC04}"/>
              </a:ext>
            </a:extLst>
          </p:cNvPr>
          <p:cNvSpPr txBox="1"/>
          <p:nvPr/>
        </p:nvSpPr>
        <p:spPr>
          <a:xfrm>
            <a:off x="7654834" y="4919266"/>
            <a:ext cx="3944129" cy="1015663"/>
          </a:xfrm>
          <a:prstGeom prst="rect">
            <a:avLst/>
          </a:prstGeom>
          <a:solidFill>
            <a:srgbClr val="FFB81C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1 loop to M loop + history</a:t>
            </a:r>
          </a:p>
          <a:p>
            <a:r>
              <a:rPr lang="it-IT" sz="1200" dirty="0"/>
              <a:t>Write mette in un buffer FIFO, ogni </a:t>
            </a:r>
            <a:r>
              <a:rPr lang="it-IT" sz="1200" dirty="0" err="1"/>
              <a:t>read</a:t>
            </a:r>
            <a:r>
              <a:rPr lang="it-IT" sz="1200" dirty="0"/>
              <a:t> legge e rimuove l’elemento letto, ogni </a:t>
            </a:r>
            <a:r>
              <a:rPr lang="it-IT" sz="1200" dirty="0" err="1"/>
              <a:t>elemnto</a:t>
            </a:r>
            <a:r>
              <a:rPr lang="it-IT" sz="1200" dirty="0"/>
              <a:t> viene processato da un solo e singolo </a:t>
            </a:r>
            <a:r>
              <a:rPr lang="it-IT" sz="1200" dirty="0" err="1"/>
              <a:t>read</a:t>
            </a:r>
            <a:r>
              <a:rPr lang="it-IT" sz="1200" dirty="0"/>
              <a:t>, non esistono 2 </a:t>
            </a:r>
            <a:r>
              <a:rPr lang="it-IT" sz="1200" dirty="0" err="1"/>
              <a:t>read</a:t>
            </a:r>
            <a:r>
              <a:rPr lang="it-IT" sz="1200" dirty="0"/>
              <a:t> che possano processare lo stesso elemento</a:t>
            </a:r>
          </a:p>
        </p:txBody>
      </p:sp>
      <p:sp>
        <p:nvSpPr>
          <p:cNvPr id="15" name="Segnaposto testo 9">
            <a:extLst>
              <a:ext uri="{FF2B5EF4-FFF2-40B4-BE49-F238E27FC236}">
                <a16:creationId xmlns:a16="http://schemas.microsoft.com/office/drawing/2014/main" id="{BA3B92E9-022B-45BF-A841-74E079CB1462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Channels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1588073" y="2358797"/>
            <a:ext cx="614590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002A41"/>
                </a:solidFill>
              </a:rPr>
              <a:t>Stream Communication</a:t>
            </a:r>
          </a:p>
          <a:p>
            <a:endParaRPr lang="it-IT" sz="1400" dirty="0">
              <a:solidFill>
                <a:srgbClr val="002A41"/>
              </a:solidFill>
            </a:endParaRPr>
          </a:p>
          <a:p>
            <a:r>
              <a:rPr lang="it-IT" sz="1400" dirty="0">
                <a:solidFill>
                  <a:srgbClr val="002A41"/>
                </a:solidFill>
              </a:rPr>
              <a:t>Quando si vuole trasferire continuamente ogni data point tra un loop ed un altro. Per esempio si vuole acquisire con un loop e processare o fare il log con u altro loop.</a:t>
            </a:r>
          </a:p>
        </p:txBody>
      </p:sp>
      <p:sp>
        <p:nvSpPr>
          <p:cNvPr id="16" name="CasellaDiTesto 8">
            <a:extLst>
              <a:ext uri="{FF2B5EF4-FFF2-40B4-BE49-F238E27FC236}">
                <a16:creationId xmlns:a16="http://schemas.microsoft.com/office/drawing/2014/main" id="{3BCD8012-D6FB-4E79-AD80-A0F6C641763A}"/>
              </a:ext>
            </a:extLst>
          </p:cNvPr>
          <p:cNvSpPr txBox="1"/>
          <p:nvPr/>
        </p:nvSpPr>
        <p:spPr>
          <a:xfrm>
            <a:off x="335209" y="1599636"/>
            <a:ext cx="6145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Ci sono differenti modi di comunicare attraverso loop paralleli:</a:t>
            </a:r>
          </a:p>
        </p:txBody>
      </p:sp>
      <p:sp>
        <p:nvSpPr>
          <p:cNvPr id="17" name="CasellaDiTesto 8">
            <a:extLst>
              <a:ext uri="{FF2B5EF4-FFF2-40B4-BE49-F238E27FC236}">
                <a16:creationId xmlns:a16="http://schemas.microsoft.com/office/drawing/2014/main" id="{9DB840C3-09EE-48E5-86A2-8AF5B36EBE26}"/>
              </a:ext>
            </a:extLst>
          </p:cNvPr>
          <p:cNvSpPr txBox="1"/>
          <p:nvPr/>
        </p:nvSpPr>
        <p:spPr>
          <a:xfrm>
            <a:off x="1588073" y="3530891"/>
            <a:ext cx="61459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002A41"/>
                </a:solidFill>
              </a:rPr>
              <a:t>Tag Communication</a:t>
            </a:r>
          </a:p>
          <a:p>
            <a:endParaRPr lang="it-IT" sz="1400" dirty="0">
              <a:solidFill>
                <a:srgbClr val="002A41"/>
              </a:solidFill>
            </a:endParaRPr>
          </a:p>
          <a:p>
            <a:r>
              <a:rPr lang="it-IT" sz="1400" dirty="0">
                <a:solidFill>
                  <a:srgbClr val="002A41"/>
                </a:solidFill>
              </a:rPr>
              <a:t>Quando si vuole condividere solo l’ultimo valore. Per esempio il valore dello stop </a:t>
            </a:r>
            <a:r>
              <a:rPr lang="it-IT" sz="1400" dirty="0" err="1">
                <a:solidFill>
                  <a:srgbClr val="002A41"/>
                </a:solidFill>
              </a:rPr>
              <a:t>button</a:t>
            </a:r>
            <a:r>
              <a:rPr lang="it-IT" sz="1400" dirty="0">
                <a:solidFill>
                  <a:srgbClr val="002A41"/>
                </a:solidFill>
              </a:rPr>
              <a:t> oppure l’ultimo data set di valori.</a:t>
            </a:r>
          </a:p>
        </p:txBody>
      </p:sp>
      <p:sp>
        <p:nvSpPr>
          <p:cNvPr id="18" name="CasellaDiTesto 8">
            <a:extLst>
              <a:ext uri="{FF2B5EF4-FFF2-40B4-BE49-F238E27FC236}">
                <a16:creationId xmlns:a16="http://schemas.microsoft.com/office/drawing/2014/main" id="{A77AB1D3-7CE3-4EDF-B10D-24ACE3654735}"/>
              </a:ext>
            </a:extLst>
          </p:cNvPr>
          <p:cNvSpPr txBox="1"/>
          <p:nvPr/>
        </p:nvSpPr>
        <p:spPr>
          <a:xfrm>
            <a:off x="1588073" y="4720328"/>
            <a:ext cx="61459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dirty="0">
                <a:solidFill>
                  <a:srgbClr val="002A41"/>
                </a:solidFill>
              </a:rPr>
              <a:t>Message Communication</a:t>
            </a:r>
          </a:p>
          <a:p>
            <a:endParaRPr lang="it-IT" sz="1400" dirty="0">
              <a:solidFill>
                <a:srgbClr val="002A41"/>
              </a:solidFill>
            </a:endParaRPr>
          </a:p>
          <a:p>
            <a:endParaRPr lang="it-IT" sz="1400" dirty="0">
              <a:solidFill>
                <a:srgbClr val="002A41"/>
              </a:solidFill>
            </a:endParaRPr>
          </a:p>
          <a:p>
            <a:r>
              <a:rPr lang="it-IT" sz="1400" dirty="0">
                <a:solidFill>
                  <a:srgbClr val="002A41"/>
                </a:solidFill>
              </a:rPr>
              <a:t>Per trasferire messaggi attraverso i loop per esempio si ha a disposizione un bottone «</a:t>
            </a:r>
            <a:r>
              <a:rPr lang="it-IT" sz="1400" dirty="0" err="1">
                <a:solidFill>
                  <a:srgbClr val="002A41"/>
                </a:solidFill>
              </a:rPr>
              <a:t>Process</a:t>
            </a:r>
            <a:r>
              <a:rPr lang="it-IT" sz="1400" dirty="0">
                <a:solidFill>
                  <a:srgbClr val="002A41"/>
                </a:solidFill>
              </a:rPr>
              <a:t> Data» premuto il quale si vuole far processare il data set più recente.</a:t>
            </a:r>
          </a:p>
        </p:txBody>
      </p:sp>
    </p:spTree>
    <p:extLst>
      <p:ext uri="{BB962C8B-B14F-4D97-AF65-F5344CB8AC3E}">
        <p14:creationId xmlns:p14="http://schemas.microsoft.com/office/powerpoint/2010/main" val="15670187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136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557049"/>
            <a:ext cx="29915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di Stream </a:t>
            </a:r>
            <a:r>
              <a:rPr lang="it-IT" sz="1400" dirty="0" err="1">
                <a:solidFill>
                  <a:srgbClr val="002A41"/>
                </a:solidFill>
              </a:rPr>
              <a:t>Communication</a:t>
            </a:r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092D36A-00FE-4355-96B6-C88D46E634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768"/>
          <a:stretch/>
        </p:blipFill>
        <p:spPr>
          <a:xfrm>
            <a:off x="2165370" y="2336217"/>
            <a:ext cx="7861259" cy="3861060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88F2B921-446D-45B8-B948-B3F39E338860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330972847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137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546594"/>
            <a:ext cx="2699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di Tag </a:t>
            </a:r>
            <a:r>
              <a:rPr lang="it-IT" sz="1400" dirty="0" err="1">
                <a:solidFill>
                  <a:srgbClr val="002A41"/>
                </a:solidFill>
              </a:rPr>
              <a:t>Communication</a:t>
            </a:r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A5348B8-B392-406D-9CD9-127E9DEF87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07" r="6908"/>
          <a:stretch/>
        </p:blipFill>
        <p:spPr>
          <a:xfrm>
            <a:off x="2181181" y="2205451"/>
            <a:ext cx="7706052" cy="3904072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0F3405B4-9BCC-4A65-9FD1-A04DAACDA4AA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241585202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138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635095"/>
            <a:ext cx="5108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di Stop </a:t>
            </a:r>
            <a:r>
              <a:rPr lang="it-IT" sz="1400" dirty="0" err="1">
                <a:solidFill>
                  <a:srgbClr val="002A41"/>
                </a:solidFill>
              </a:rPr>
              <a:t>Parallel</a:t>
            </a:r>
            <a:r>
              <a:rPr lang="it-IT" sz="1400" dirty="0">
                <a:solidFill>
                  <a:srgbClr val="002A41"/>
                </a:solidFill>
              </a:rPr>
              <a:t> Loop utilizzando Tag </a:t>
            </a:r>
            <a:r>
              <a:rPr lang="it-IT" sz="1400" dirty="0" err="1">
                <a:solidFill>
                  <a:srgbClr val="002A41"/>
                </a:solidFill>
              </a:rPr>
              <a:t>Communication</a:t>
            </a:r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C4FF0B1-3E03-4385-9612-9D6731754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67" t="37498"/>
          <a:stretch/>
        </p:blipFill>
        <p:spPr>
          <a:xfrm>
            <a:off x="2846422" y="3260280"/>
            <a:ext cx="6499156" cy="2744841"/>
          </a:xfrm>
          <a:prstGeom prst="rect">
            <a:avLst/>
          </a:prstGeom>
        </p:spPr>
      </p:pic>
      <p:graphicFrame>
        <p:nvGraphicFramePr>
          <p:cNvPr id="8" name="Oggetto 7">
            <a:extLst>
              <a:ext uri="{FF2B5EF4-FFF2-40B4-BE49-F238E27FC236}">
                <a16:creationId xmlns:a16="http://schemas.microsoft.com/office/drawing/2014/main" id="{42763598-90B0-49E2-8519-6990B1924B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7874376"/>
              </p:ext>
            </p:extLst>
          </p:nvPr>
        </p:nvGraphicFramePr>
        <p:xfrm>
          <a:off x="10228556" y="5786046"/>
          <a:ext cx="16367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9" name="Oggetto shell Packager" showAsIcon="1" r:id="rId4" imgW="1636920" imgH="437760" progId="Package">
                  <p:embed/>
                </p:oleObj>
              </mc:Choice>
              <mc:Fallback>
                <p:oleObj name="Oggetto shell Packager" showAsIcon="1" r:id="rId4" imgW="1636920" imgH="437760" progId="Package">
                  <p:embed/>
                  <p:pic>
                    <p:nvPicPr>
                      <p:cNvPr id="8" name="Oggetto 7">
                        <a:extLst>
                          <a:ext uri="{FF2B5EF4-FFF2-40B4-BE49-F238E27FC236}">
                            <a16:creationId xmlns:a16="http://schemas.microsoft.com/office/drawing/2014/main" id="{42763598-90B0-49E2-8519-6990B1924B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28556" y="5786046"/>
                        <a:ext cx="1636712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7F0235AA-F39A-4E46-AE67-F39A3A882936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226151585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139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7315200" y="2388843"/>
            <a:ext cx="42280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Evitare di utilizzare più canali per passare i dati tra gli stessi loop per evitare la creazione di deadlock o problemi di integrità sui dati.</a:t>
            </a:r>
          </a:p>
          <a:p>
            <a:endParaRPr lang="it-IT" sz="1400" dirty="0">
              <a:solidFill>
                <a:srgbClr val="002A41"/>
              </a:solidFill>
            </a:endParaRPr>
          </a:p>
          <a:p>
            <a:r>
              <a:rPr lang="it-IT" sz="1400" dirty="0">
                <a:solidFill>
                  <a:srgbClr val="002A41"/>
                </a:solidFill>
              </a:rPr>
              <a:t>Un deadlock si verifica quando due operazioni parallele si aspettano l'un l'altra. </a:t>
            </a:r>
          </a:p>
          <a:p>
            <a:endParaRPr lang="it-IT" sz="1400" dirty="0">
              <a:solidFill>
                <a:srgbClr val="002A41"/>
              </a:solidFill>
            </a:endParaRPr>
          </a:p>
          <a:p>
            <a:r>
              <a:rPr lang="it-IT" sz="1400" dirty="0">
                <a:solidFill>
                  <a:srgbClr val="002A41"/>
                </a:solidFill>
              </a:rPr>
              <a:t>È meglio avere un solo metodo di comunicazione tra operazioni parallele.</a:t>
            </a:r>
          </a:p>
          <a:p>
            <a:endParaRPr lang="it-IT" sz="1400" dirty="0">
              <a:solidFill>
                <a:srgbClr val="002A41"/>
              </a:solidFill>
            </a:endParaRPr>
          </a:p>
          <a:p>
            <a:r>
              <a:rPr lang="it-IT" sz="1400" dirty="0">
                <a:solidFill>
                  <a:srgbClr val="002A41"/>
                </a:solidFill>
              </a:rPr>
              <a:t>Utilizzare più metodi di comunicazione solo quando si necessita di ridondanza, come nel caso del possibile errori di trasmissione sulla comunicazione di rete.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052E70-462D-496E-ACB6-D60997BBE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47" y="2467291"/>
            <a:ext cx="6211084" cy="2951646"/>
          </a:xfrm>
          <a:prstGeom prst="rect">
            <a:avLst/>
          </a:prstGeom>
        </p:spPr>
      </p:pic>
      <p:sp>
        <p:nvSpPr>
          <p:cNvPr id="7" name="Segnaposto testo 9">
            <a:extLst>
              <a:ext uri="{FF2B5EF4-FFF2-40B4-BE49-F238E27FC236}">
                <a16:creationId xmlns:a16="http://schemas.microsoft.com/office/drawing/2014/main" id="{088EF2CB-0ED3-4A18-8E92-7A171C0DF51E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1734988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1 : Introduzione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1E35AE5-7D3E-493F-B534-53203225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19" y="3704653"/>
            <a:ext cx="5891856" cy="268591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726A909-60DE-4E8C-A1F8-285F03726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159" y="1785154"/>
            <a:ext cx="5263207" cy="2685914"/>
          </a:xfrm>
          <a:prstGeom prst="rect">
            <a:avLst/>
          </a:prstGeom>
        </p:spPr>
      </p:pic>
      <p:sp>
        <p:nvSpPr>
          <p:cNvPr id="14" name="CasellaDiTesto 6">
            <a:extLst>
              <a:ext uri="{FF2B5EF4-FFF2-40B4-BE49-F238E27FC236}">
                <a16:creationId xmlns:a16="http://schemas.microsoft.com/office/drawing/2014/main" id="{1AB644FC-EBE1-414B-8316-C15B94979CB2}"/>
              </a:ext>
            </a:extLst>
          </p:cNvPr>
          <p:cNvSpPr txBox="1"/>
          <p:nvPr/>
        </p:nvSpPr>
        <p:spPr>
          <a:xfrm>
            <a:off x="353906" y="1927782"/>
            <a:ext cx="42006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Le tipiche applicazioni di </a:t>
            </a:r>
            <a:r>
              <a:rPr lang="it-IT" sz="1400" dirty="0" err="1">
                <a:solidFill>
                  <a:srgbClr val="002A41"/>
                </a:solidFill>
              </a:rPr>
              <a:t>LabVIEW</a:t>
            </a:r>
            <a:r>
              <a:rPr lang="it-IT" sz="1400" dirty="0">
                <a:solidFill>
                  <a:srgbClr val="002A41"/>
                </a:solidFill>
              </a:rPr>
              <a:t> sono legate 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2A41"/>
                </a:solidFill>
              </a:rPr>
              <a:t>acquisizione segnali (analogici, digitali, </a:t>
            </a:r>
            <a:r>
              <a:rPr lang="it-IT" sz="1400" dirty="0" err="1">
                <a:solidFill>
                  <a:srgbClr val="002A41"/>
                </a:solidFill>
              </a:rPr>
              <a:t>ecc</a:t>
            </a:r>
            <a:r>
              <a:rPr lang="it-IT" sz="1400" dirty="0">
                <a:solidFill>
                  <a:srgbClr val="002A41"/>
                </a:solidFill>
              </a:rPr>
              <a:t>…)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2A41"/>
                </a:solidFill>
              </a:rPr>
              <a:t>generazione segnali (analogici, digitali, </a:t>
            </a:r>
            <a:r>
              <a:rPr lang="it-IT" sz="1400" dirty="0" err="1">
                <a:solidFill>
                  <a:srgbClr val="002A41"/>
                </a:solidFill>
              </a:rPr>
              <a:t>ecc</a:t>
            </a:r>
            <a:r>
              <a:rPr lang="it-IT" sz="1400" dirty="0">
                <a:solidFill>
                  <a:srgbClr val="002A41"/>
                </a:solidFill>
              </a:rPr>
              <a:t>…)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2A41"/>
                </a:solidFill>
              </a:rPr>
              <a:t>controllare strumentazione non National Instruments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2A41"/>
                </a:solidFill>
              </a:rPr>
              <a:t>elaborare ed analizzare segnali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400" dirty="0">
                <a:solidFill>
                  <a:srgbClr val="002A41"/>
                </a:solidFill>
              </a:rPr>
              <a:t>creare log e salvarli su file</a:t>
            </a:r>
            <a:endParaRPr lang="en-US" sz="1400" dirty="0" err="1">
              <a:solidFill>
                <a:srgbClr val="002A41"/>
              </a:solidFill>
            </a:endParaRPr>
          </a:p>
        </p:txBody>
      </p:sp>
      <p:sp>
        <p:nvSpPr>
          <p:cNvPr id="15" name="Segnaposto testo 9">
            <a:extLst>
              <a:ext uri="{FF2B5EF4-FFF2-40B4-BE49-F238E27FC236}">
                <a16:creationId xmlns:a16="http://schemas.microsoft.com/office/drawing/2014/main" id="{6B89BD44-46A9-40BB-A806-EFE69B58C0A1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53906" y="1240993"/>
            <a:ext cx="4524420" cy="510356"/>
          </a:xfrm>
        </p:spPr>
        <p:txBody>
          <a:bodyPr/>
          <a:lstStyle/>
          <a:p>
            <a:r>
              <a:rPr lang="it-IT" sz="2000" b="1" dirty="0"/>
              <a:t>Tipiche applicazioni </a:t>
            </a:r>
            <a:r>
              <a:rPr lang="it-IT" sz="2000" b="1" dirty="0" err="1"/>
              <a:t>LabVIEW</a:t>
            </a:r>
            <a:endParaRPr lang="it-IT" sz="2000" b="1" dirty="0"/>
          </a:p>
          <a:p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1819075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140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583728"/>
            <a:ext cx="4720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Esercizio: Utilizzare Tag </a:t>
            </a:r>
            <a:r>
              <a:rPr lang="it-IT" sz="1400" dirty="0" err="1">
                <a:solidFill>
                  <a:srgbClr val="002A41"/>
                </a:solidFill>
              </a:rPr>
              <a:t>Communication</a:t>
            </a:r>
            <a:r>
              <a:rPr lang="it-IT" sz="1400" dirty="0">
                <a:solidFill>
                  <a:srgbClr val="002A41"/>
                </a:solidFill>
              </a:rPr>
              <a:t> per Stop Button 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931C0E8-D19B-4C2C-A4A6-F0A7B7634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647" y="2240122"/>
            <a:ext cx="5563376" cy="4020111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C505C3E5-E88E-4B30-979A-93B8AFF57764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189986538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141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581958"/>
            <a:ext cx="3659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Differenze tra Tag e Stream </a:t>
            </a:r>
            <a:r>
              <a:rPr lang="it-IT" sz="1400" dirty="0" err="1">
                <a:solidFill>
                  <a:srgbClr val="002A41"/>
                </a:solidFill>
              </a:rPr>
              <a:t>Communication</a:t>
            </a:r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06B51BF-4061-407D-9E5D-8AAF5215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96" y="2345344"/>
            <a:ext cx="4633017" cy="325063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13229BC-94B8-4229-B500-841CD2520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302" y="2473045"/>
            <a:ext cx="4436926" cy="2934769"/>
          </a:xfrm>
          <a:prstGeom prst="rect">
            <a:avLst/>
          </a:prstGeom>
        </p:spPr>
      </p:pic>
      <p:sp>
        <p:nvSpPr>
          <p:cNvPr id="13" name="Segnaposto testo 9">
            <a:extLst>
              <a:ext uri="{FF2B5EF4-FFF2-40B4-BE49-F238E27FC236}">
                <a16:creationId xmlns:a16="http://schemas.microsoft.com/office/drawing/2014/main" id="{A7E91BD3-EF32-4E8C-8939-8CF00EBA4404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208044262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142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587019"/>
            <a:ext cx="46377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per distribuire lo stesso stream a differenti loop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64602CD-813E-475B-8404-39CB9D20A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704" y="1983179"/>
            <a:ext cx="6363588" cy="4201111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5F30C196-F1C0-4B40-8284-3DBE9670B538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36500390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143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579729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Esercizio: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8A774DE-71A5-48F2-B7DB-FBF1D8F572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63"/>
          <a:stretch/>
        </p:blipFill>
        <p:spPr>
          <a:xfrm>
            <a:off x="2178118" y="2397696"/>
            <a:ext cx="7775507" cy="3299224"/>
          </a:xfrm>
          <a:prstGeom prst="rect">
            <a:avLst/>
          </a:prstGeom>
        </p:spPr>
      </p:pic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46F50B0E-CD93-43D1-A31A-09D02352CC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621493"/>
              </p:ext>
            </p:extLst>
          </p:nvPr>
        </p:nvGraphicFramePr>
        <p:xfrm>
          <a:off x="11469688" y="5938838"/>
          <a:ext cx="341312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43" name="Packager Shell Object" showAsIcon="1" r:id="rId4" imgW="342000" imgH="347400" progId="Package">
                  <p:embed/>
                </p:oleObj>
              </mc:Choice>
              <mc:Fallback>
                <p:oleObj name="Packager Shell Object" showAsIcon="1" r:id="rId4" imgW="342000" imgH="347400" progId="Package">
                  <p:embed/>
                  <p:pic>
                    <p:nvPicPr>
                      <p:cNvPr id="2" name="Oggetto 1">
                        <a:extLst>
                          <a:ext uri="{FF2B5EF4-FFF2-40B4-BE49-F238E27FC236}">
                            <a16:creationId xmlns:a16="http://schemas.microsoft.com/office/drawing/2014/main" id="{46F50B0E-CD93-43D1-A31A-09D02352CC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469688" y="5938838"/>
                        <a:ext cx="341312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3E44530F-BBDC-43E3-823C-A271A6D9EE48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Channels</a:t>
            </a:r>
          </a:p>
        </p:txBody>
      </p:sp>
    </p:spTree>
    <p:extLst>
      <p:ext uri="{BB962C8B-B14F-4D97-AF65-F5344CB8AC3E}">
        <p14:creationId xmlns:p14="http://schemas.microsoft.com/office/powerpoint/2010/main" val="19979957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144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546594"/>
            <a:ext cx="36438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Differenze principali tra </a:t>
            </a:r>
            <a:r>
              <a:rPr lang="it-IT" sz="1400" dirty="0" err="1">
                <a:solidFill>
                  <a:srgbClr val="002A41"/>
                </a:solidFill>
              </a:rPr>
              <a:t>Channels</a:t>
            </a:r>
            <a:r>
              <a:rPr lang="it-IT" sz="1400" dirty="0">
                <a:solidFill>
                  <a:srgbClr val="002A41"/>
                </a:solidFill>
              </a:rPr>
              <a:t> e </a:t>
            </a:r>
            <a:r>
              <a:rPr lang="it-IT" sz="1400" dirty="0" err="1">
                <a:solidFill>
                  <a:srgbClr val="002A41"/>
                </a:solidFill>
              </a:rPr>
              <a:t>Queues</a:t>
            </a:r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3196D95-227D-4CDB-8762-0319D9C79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963" y="2783705"/>
            <a:ext cx="6968743" cy="2430782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5AD4E0D1-8907-464B-8C6C-F4D0178ED08F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228770667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145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588895"/>
            <a:ext cx="6779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Principio di funzionamento di una Queue e strumenti per le operazione sulle Queue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C721CA5-5290-4CD7-9FA0-7038AB401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93" y="2485062"/>
            <a:ext cx="6007114" cy="289376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0E29BE6-C895-42F7-A4F1-396181C3E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138" y="4254754"/>
            <a:ext cx="4351167" cy="2004470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611498F6-AD17-4A4D-A07A-C29550DEB0BF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38238637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146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600571"/>
            <a:ext cx="2404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Inizializzazione della Queue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F7145BE-4B14-4F3E-B63E-9ACFD27DA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465" y="2246902"/>
            <a:ext cx="9119070" cy="3479007"/>
          </a:xfrm>
          <a:prstGeom prst="rect">
            <a:avLst/>
          </a:prstGeom>
        </p:spPr>
      </p:pic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E1402B4C-22DB-49DD-94F0-E3D286A51B65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288055448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147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575994"/>
            <a:ext cx="2722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Aggiunta di elementi alla Queue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A81569-D455-4F53-B8BF-2C4284327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56" y="2015945"/>
            <a:ext cx="9876193" cy="3853632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D093B20D-4C5A-450E-8779-FED1701D0653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354079004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148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535819"/>
            <a:ext cx="22541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Svuotamento della Queue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35C50AA-8A04-4F9B-956C-CF8CE10C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92" y="2147455"/>
            <a:ext cx="9870475" cy="3520024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DBDABEDB-392E-4194-BFF1-254E6D492DCB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184611311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149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556804"/>
            <a:ext cx="29113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Ricavare informazioni sulla Queue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167BDF4-17AE-48CB-86D9-BB98FF439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96" y="2148223"/>
            <a:ext cx="9844112" cy="3834565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397D83FD-6BC5-423A-9341-E64E63329EE1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1610895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56710"/>
            <a:ext cx="10480745" cy="671990"/>
          </a:xfrm>
        </p:spPr>
        <p:txBody>
          <a:bodyPr/>
          <a:lstStyle/>
          <a:p>
            <a:r>
              <a:rPr lang="it-IT" dirty="0"/>
              <a:t>Modulo 1 : Introduzione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4624C38-596C-4039-A766-362E34BC219B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4" y="910193"/>
            <a:ext cx="4524420" cy="510356"/>
          </a:xfrm>
        </p:spPr>
        <p:txBody>
          <a:bodyPr/>
          <a:lstStyle/>
          <a:p>
            <a:r>
              <a:rPr lang="it-IT" sz="2000" b="1" dirty="0"/>
              <a:t>Tipiche applicazioni </a:t>
            </a:r>
            <a:r>
              <a:rPr lang="it-IT" sz="2000" b="1" dirty="0" err="1"/>
              <a:t>LabVIEW</a:t>
            </a:r>
            <a:endParaRPr lang="it-IT" sz="2000" b="1" dirty="0"/>
          </a:p>
          <a:p>
            <a:endParaRPr lang="it-IT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9F0A6C6-1CB1-4358-BD52-1D592E4D61D2}"/>
              </a:ext>
            </a:extLst>
          </p:cNvPr>
          <p:cNvSpPr txBox="1"/>
          <p:nvPr/>
        </p:nvSpPr>
        <p:spPr>
          <a:xfrm>
            <a:off x="5641809" y="1244687"/>
            <a:ext cx="5869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b="1" i="1" dirty="0">
                <a:solidFill>
                  <a:srgbClr val="002A41"/>
                </a:solidFill>
              </a:rPr>
              <a:t>Esercizio:</a:t>
            </a:r>
          </a:p>
          <a:p>
            <a:r>
              <a:rPr lang="it-IT" sz="1400" dirty="0">
                <a:solidFill>
                  <a:srgbClr val="002A41"/>
                </a:solidFill>
              </a:rPr>
              <a:t>Aggiunta di HW su NI-MAX (</a:t>
            </a:r>
            <a:r>
              <a:rPr lang="it-IT" sz="1400" dirty="0" err="1">
                <a:solidFill>
                  <a:srgbClr val="002A41"/>
                </a:solidFill>
              </a:rPr>
              <a:t>Measurement</a:t>
            </a:r>
            <a:r>
              <a:rPr lang="it-IT" sz="1400" dirty="0">
                <a:solidFill>
                  <a:srgbClr val="002A41"/>
                </a:solidFill>
              </a:rPr>
              <a:t> &amp; Application Explorer)</a:t>
            </a:r>
            <a:endParaRPr lang="en-US" sz="1400" dirty="0" err="1">
              <a:solidFill>
                <a:srgbClr val="002A4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DF859778-B225-4BE6-8095-12F313FEF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35" y="1952573"/>
            <a:ext cx="5618459" cy="39640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4A1CB0-BD86-47A2-804F-523254663874}"/>
              </a:ext>
            </a:extLst>
          </p:cNvPr>
          <p:cNvSpPr/>
          <p:nvPr/>
        </p:nvSpPr>
        <p:spPr>
          <a:xfrm>
            <a:off x="8200103" y="6433875"/>
            <a:ext cx="374448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i="1" dirty="0">
                <a:hlinkClick r:id="rId3"/>
              </a:rPr>
              <a:t>https://www.ni.com/it-it/support/model.usb-6009.html</a:t>
            </a:r>
            <a:endParaRPr lang="it-IT" sz="1200" i="1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56D358-81F9-4B9A-924C-9D279B2E8B14}"/>
              </a:ext>
            </a:extLst>
          </p:cNvPr>
          <p:cNvGrpSpPr/>
          <p:nvPr/>
        </p:nvGrpSpPr>
        <p:grpSpPr>
          <a:xfrm>
            <a:off x="1182668" y="1506297"/>
            <a:ext cx="3296511" cy="4349561"/>
            <a:chOff x="334963" y="1471749"/>
            <a:chExt cx="3296511" cy="434956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81257F7-968B-4F54-84D6-C77770D9EB3D}"/>
                </a:ext>
              </a:extLst>
            </p:cNvPr>
            <p:cNvGrpSpPr/>
            <p:nvPr/>
          </p:nvGrpSpPr>
          <p:grpSpPr>
            <a:xfrm>
              <a:off x="334963" y="1471749"/>
              <a:ext cx="3296511" cy="4349561"/>
              <a:chOff x="334963" y="1471749"/>
              <a:chExt cx="3296511" cy="4349561"/>
            </a:xfrm>
          </p:grpSpPr>
          <p:sp>
            <p:nvSpPr>
              <p:cNvPr id="18" name="Rectangle: Diagonal Corners Snipped 17">
                <a:extLst>
                  <a:ext uri="{FF2B5EF4-FFF2-40B4-BE49-F238E27FC236}">
                    <a16:creationId xmlns:a16="http://schemas.microsoft.com/office/drawing/2014/main" id="{292ED52D-2598-401D-B471-2C947C6FD1E4}"/>
                  </a:ext>
                </a:extLst>
              </p:cNvPr>
              <p:cNvSpPr/>
              <p:nvPr/>
            </p:nvSpPr>
            <p:spPr>
              <a:xfrm flipH="1">
                <a:off x="334963" y="1471749"/>
                <a:ext cx="3296511" cy="4349561"/>
              </a:xfrm>
              <a:prstGeom prst="snip2Diag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BD5FEACE-6C4E-472E-8F4F-577DF60223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773" t="1925" r="7863" b="3085"/>
              <a:stretch/>
            </p:blipFill>
            <p:spPr>
              <a:xfrm>
                <a:off x="987993" y="2147155"/>
                <a:ext cx="2216511" cy="2352439"/>
              </a:xfrm>
              <a:prstGeom prst="rect">
                <a:avLst/>
              </a:prstGeom>
            </p:spPr>
          </p:pic>
        </p:grpSp>
        <p:sp>
          <p:nvSpPr>
            <p:cNvPr id="16" name="CasellaDiTesto 7">
              <a:extLst>
                <a:ext uri="{FF2B5EF4-FFF2-40B4-BE49-F238E27FC236}">
                  <a16:creationId xmlns:a16="http://schemas.microsoft.com/office/drawing/2014/main" id="{79CF8E07-B51B-456C-AE8B-142D9DC16E65}"/>
                </a:ext>
              </a:extLst>
            </p:cNvPr>
            <p:cNvSpPr txBox="1"/>
            <p:nvPr/>
          </p:nvSpPr>
          <p:spPr>
            <a:xfrm>
              <a:off x="987993" y="1506297"/>
              <a:ext cx="258252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>
                  <a:solidFill>
                    <a:srgbClr val="002A41"/>
                  </a:solidFill>
                  <a:latin typeface="Tiempos Text Regular" panose="02020503060303060403" pitchFamily="18" charset="0"/>
                </a:rPr>
                <a:t>NI USB-6009</a:t>
              </a:r>
            </a:p>
            <a:p>
              <a:r>
                <a:rPr lang="it-IT" sz="1200" dirty="0">
                  <a:solidFill>
                    <a:srgbClr val="002A41"/>
                  </a:solidFill>
                </a:rPr>
                <a:t>Dispositivo I/O multifunzione USB </a:t>
              </a:r>
            </a:p>
            <a:p>
              <a:endParaRPr lang="en-US" sz="2000" dirty="0" err="1">
                <a:solidFill>
                  <a:srgbClr val="002A41"/>
                </a:solidFill>
                <a:latin typeface="Tiempos Text Regular" panose="02020503060303060403" pitchFamily="18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76020A-6E4B-4B79-839F-5614DFC243E0}"/>
                </a:ext>
              </a:extLst>
            </p:cNvPr>
            <p:cNvSpPr/>
            <p:nvPr/>
          </p:nvSpPr>
          <p:spPr>
            <a:xfrm>
              <a:off x="477541" y="4549444"/>
              <a:ext cx="3153933" cy="11541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it-IT" sz="1200" b="1" dirty="0">
                  <a:solidFill>
                    <a:srgbClr val="002A41"/>
                  </a:solidFill>
                </a:rPr>
                <a:t>8 AI (14 bit, 48 </a:t>
              </a:r>
              <a:r>
                <a:rPr lang="it-IT" sz="1200" b="1" dirty="0" err="1">
                  <a:solidFill>
                    <a:srgbClr val="002A41"/>
                  </a:solidFill>
                </a:rPr>
                <a:t>kS</a:t>
              </a:r>
              <a:r>
                <a:rPr lang="it-IT" sz="1200" b="1" dirty="0">
                  <a:solidFill>
                    <a:srgbClr val="002A41"/>
                  </a:solidFill>
                </a:rPr>
                <a:t>/s) </a:t>
              </a:r>
            </a:p>
            <a:p>
              <a:r>
                <a:rPr lang="it-IT" sz="1200" b="1" dirty="0">
                  <a:solidFill>
                    <a:srgbClr val="002A41"/>
                  </a:solidFill>
                </a:rPr>
                <a:t>2 AO (150 </a:t>
              </a:r>
              <a:r>
                <a:rPr lang="it-IT" sz="1200" b="1" dirty="0" err="1">
                  <a:solidFill>
                    <a:srgbClr val="002A41"/>
                  </a:solidFill>
                </a:rPr>
                <a:t>kS</a:t>
              </a:r>
              <a:r>
                <a:rPr lang="it-IT" sz="1200" b="1" dirty="0">
                  <a:solidFill>
                    <a:srgbClr val="002A41"/>
                  </a:solidFill>
                </a:rPr>
                <a:t>/s) </a:t>
              </a:r>
            </a:p>
            <a:p>
              <a:r>
                <a:rPr lang="it-IT" sz="1200" b="1" dirty="0">
                  <a:solidFill>
                    <a:srgbClr val="002A41"/>
                  </a:solidFill>
                </a:rPr>
                <a:t>13 DIO</a:t>
              </a:r>
            </a:p>
            <a:p>
              <a:r>
                <a:rPr lang="it-IT" sz="1100" dirty="0">
                  <a:solidFill>
                    <a:srgbClr val="002A41"/>
                  </a:solidFill>
                </a:rPr>
                <a:t>è un dispositivo DAQ multifunzione a basso costo che offre un sistema I/O analogico e digitale e un counter a 32 bit.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304942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150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531205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Rilasciare una Queue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F2673B4-B1BB-4B35-BDE8-ED4EB315B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512" y="1954282"/>
            <a:ext cx="9541512" cy="3820649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58C5232C-018A-4334-8A98-E9FD223381DA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7715788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151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485232" y="1855663"/>
            <a:ext cx="790759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Un buffer overflow si verifica, ad esempio, quando l'applicazione non in grado di tenere il passo con l'acquisizione hardware.</a:t>
            </a:r>
          </a:p>
          <a:p>
            <a:r>
              <a:rPr lang="it-IT" sz="1400" dirty="0">
                <a:solidFill>
                  <a:srgbClr val="002A41"/>
                </a:solidFill>
              </a:rPr>
              <a:t>Si può generare overflow riempiendo il file buffer troppo velocemente o svuotandolo troppo lentamente.</a:t>
            </a:r>
          </a:p>
          <a:p>
            <a:endParaRPr lang="it-IT" sz="1400" dirty="0">
              <a:solidFill>
                <a:srgbClr val="002A41"/>
              </a:solidFill>
            </a:endParaRPr>
          </a:p>
          <a:p>
            <a:r>
              <a:rPr lang="it-IT" sz="1400" dirty="0">
                <a:solidFill>
                  <a:srgbClr val="002A41"/>
                </a:solidFill>
              </a:rPr>
              <a:t>Riempimento troppo veloce:</a:t>
            </a:r>
          </a:p>
          <a:p>
            <a:pPr marL="171450" indent="-171450">
              <a:buFontTx/>
              <a:buChar char="-"/>
            </a:pPr>
            <a:r>
              <a:rPr lang="it-IT" sz="1400" dirty="0">
                <a:solidFill>
                  <a:srgbClr val="002A41"/>
                </a:solidFill>
              </a:rPr>
              <a:t>Frequenza di campionamento rapida - Il VI aggiunge dati al buffer più frequentemente.</a:t>
            </a:r>
          </a:p>
          <a:p>
            <a:pPr marL="171450" indent="-171450">
              <a:buFontTx/>
              <a:buChar char="-"/>
            </a:pPr>
            <a:r>
              <a:rPr lang="it-IT" sz="1400" dirty="0">
                <a:solidFill>
                  <a:srgbClr val="002A41"/>
                </a:solidFill>
              </a:rPr>
              <a:t>Maggiore quantità di dati - Il VI ne aggiunge di più dati ogni volta che acquisisce dati. Ad esempio acquisizione da un numero maggiore di canali oppure acquisizione di grandi set di dati, come le immagini.</a:t>
            </a:r>
          </a:p>
          <a:p>
            <a:endParaRPr lang="it-IT" sz="1400" dirty="0">
              <a:solidFill>
                <a:srgbClr val="002A41"/>
              </a:solidFill>
            </a:endParaRPr>
          </a:p>
          <a:p>
            <a:endParaRPr lang="it-IT" sz="1400" dirty="0">
              <a:solidFill>
                <a:srgbClr val="002A41"/>
              </a:solidFill>
            </a:endParaRPr>
          </a:p>
          <a:p>
            <a:r>
              <a:rPr lang="it-IT" sz="1400" dirty="0">
                <a:solidFill>
                  <a:srgbClr val="002A41"/>
                </a:solidFill>
              </a:rPr>
              <a:t>Svuotamento del buffer lento</a:t>
            </a:r>
          </a:p>
          <a:p>
            <a:pPr marL="171450" indent="-171450">
              <a:buFontTx/>
              <a:buChar char="-"/>
            </a:pPr>
            <a:r>
              <a:rPr lang="it-IT" sz="1400" dirty="0">
                <a:solidFill>
                  <a:srgbClr val="002A41"/>
                </a:solidFill>
              </a:rPr>
              <a:t>Lettura dal buffer meno frequentemente - Il VI potrebbe leggere dal buffer meno frequentemente per via della presenza di operazioni che rallentano l’elaborazione.</a:t>
            </a:r>
          </a:p>
          <a:p>
            <a:pPr marL="171450" indent="-171450">
              <a:buFontTx/>
              <a:buChar char="-"/>
            </a:pPr>
            <a:r>
              <a:rPr lang="it-IT" sz="1400" dirty="0">
                <a:solidFill>
                  <a:srgbClr val="002A41"/>
                </a:solidFill>
              </a:rPr>
              <a:t>Lettura di meno dati: il VI potrebbe leggere un valore inferiore di numero di campioni dal </a:t>
            </a:r>
            <a:r>
              <a:rPr lang="it-IT" sz="1400" dirty="0" err="1">
                <a:solidFill>
                  <a:srgbClr val="002A41"/>
                </a:solidFill>
              </a:rPr>
              <a:t>DAQmx</a:t>
            </a:r>
            <a:r>
              <a:rPr lang="it-IT" sz="1400" dirty="0">
                <a:solidFill>
                  <a:srgbClr val="002A41"/>
                </a:solidFill>
              </a:rPr>
              <a:t> per ogni ciclo iterativo. Ciò significa che il VI utilizza meno campioni dal buffer per ogni iterazione.</a:t>
            </a:r>
          </a:p>
        </p:txBody>
      </p:sp>
      <p:sp>
        <p:nvSpPr>
          <p:cNvPr id="7" name="Segnaposto testo 9">
            <a:extLst>
              <a:ext uri="{FF2B5EF4-FFF2-40B4-BE49-F238E27FC236}">
                <a16:creationId xmlns:a16="http://schemas.microsoft.com/office/drawing/2014/main" id="{C819ED7D-68BC-4FD0-A76B-F0715B8D0E1B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187126444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152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6: Gestione loop paralleli</a:t>
            </a: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546594"/>
            <a:ext cx="55354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Esercizio: gestire la situazione di buffer overflow con l’uso di Queue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B44B011-939C-46ED-8468-0A72060DAC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76"/>
          <a:stretch/>
        </p:blipFill>
        <p:spPr>
          <a:xfrm>
            <a:off x="1870549" y="1927369"/>
            <a:ext cx="7982413" cy="4433328"/>
          </a:xfrm>
          <a:prstGeom prst="rect">
            <a:avLst/>
          </a:prstGeom>
        </p:spPr>
      </p:pic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C832BA2D-031D-4AA2-AF9A-E3AE9AD028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232932"/>
              </p:ext>
            </p:extLst>
          </p:nvPr>
        </p:nvGraphicFramePr>
        <p:xfrm>
          <a:off x="10793413" y="5915025"/>
          <a:ext cx="96837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7" name="Packager Shell Object" showAsIcon="1" r:id="rId4" imgW="967680" imgH="347400" progId="Package">
                  <p:embed/>
                </p:oleObj>
              </mc:Choice>
              <mc:Fallback>
                <p:oleObj name="Packager Shell Object" showAsIcon="1" r:id="rId4" imgW="967680" imgH="347400" progId="Package">
                  <p:embed/>
                  <p:pic>
                    <p:nvPicPr>
                      <p:cNvPr id="2" name="Oggetto 1">
                        <a:extLst>
                          <a:ext uri="{FF2B5EF4-FFF2-40B4-BE49-F238E27FC236}">
                            <a16:creationId xmlns:a16="http://schemas.microsoft.com/office/drawing/2014/main" id="{C832BA2D-031D-4AA2-AF9A-E3AE9AD028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793413" y="5915025"/>
                        <a:ext cx="968375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3BFDA170-4203-4BBF-BA0F-CE5BBE5B525A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230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114828894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Modulo 7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0D069F-A92F-425E-97E8-3F4B54E83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Programmazione Event - </a:t>
            </a:r>
            <a:r>
              <a:rPr lang="it-IT" dirty="0" err="1"/>
              <a:t>Driven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C4D7C31-A065-4877-9FF7-9D95EC6F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153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282037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BCD6FF2-D8BB-4761-9B8B-A6A35090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154</a:t>
            </a:fld>
            <a:endParaRPr lang="it-IT" dirty="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13C0BBBD-015E-486E-B673-A5F720E8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7: Programmazione Event - </a:t>
            </a:r>
            <a:r>
              <a:rPr lang="it-IT" dirty="0" err="1"/>
              <a:t>Driven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496DC9-F2F0-4693-85E8-6253B16E518F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F56D4C0C-077D-423D-BCF1-DD5D099A0E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it-IT" dirty="0"/>
              <a:t>Programmazione Event - </a:t>
            </a:r>
            <a:r>
              <a:rPr lang="it-IT" dirty="0" err="1"/>
              <a:t>Driven</a:t>
            </a:r>
            <a:endParaRPr lang="it-IT" dirty="0"/>
          </a:p>
          <a:p>
            <a:r>
              <a:rPr lang="it-IT" dirty="0"/>
              <a:t>Interfaccia utente Event - </a:t>
            </a:r>
            <a:r>
              <a:rPr lang="it-IT" dirty="0" err="1"/>
              <a:t>Driven</a:t>
            </a:r>
            <a:endParaRPr lang="it-IT" dirty="0"/>
          </a:p>
          <a:p>
            <a:r>
              <a:rPr lang="it-IT" dirty="0"/>
              <a:t>Macchina a Stati Event - </a:t>
            </a:r>
            <a:r>
              <a:rPr lang="it-IT" dirty="0" err="1"/>
              <a:t>Driven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03507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155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7: Programmazione Event - </a:t>
            </a:r>
            <a:r>
              <a:rPr lang="it-IT" dirty="0" err="1"/>
              <a:t>Driven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4624C38-596C-4039-A766-362E34BC219B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323202"/>
            <a:ext cx="7583489" cy="419033"/>
          </a:xfrm>
        </p:spPr>
        <p:txBody>
          <a:bodyPr/>
          <a:lstStyle/>
          <a:p>
            <a:r>
              <a:rPr lang="it-IT" sz="2000" b="1" dirty="0"/>
              <a:t>Programmazione </a:t>
            </a:r>
            <a:r>
              <a:rPr lang="it-IT" sz="2000" b="1" dirty="0" err="1"/>
              <a:t>Event</a:t>
            </a:r>
            <a:r>
              <a:rPr lang="it-IT" sz="2000" b="1" dirty="0"/>
              <a:t> - </a:t>
            </a:r>
            <a:r>
              <a:rPr lang="it-IT" sz="2000" b="1" dirty="0" err="1"/>
              <a:t>Driven</a:t>
            </a:r>
            <a:endParaRPr lang="it-IT" sz="20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674173"/>
            <a:ext cx="8362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Un esempio di uno scenario in cui potrebbe servire la programmazione Event-</a:t>
            </a:r>
            <a:r>
              <a:rPr lang="it-IT" sz="1400" dirty="0" err="1">
                <a:solidFill>
                  <a:srgbClr val="002A41"/>
                </a:solidFill>
              </a:rPr>
              <a:t>Driven</a:t>
            </a:r>
            <a:r>
              <a:rPr lang="it-IT" sz="1400" dirty="0">
                <a:solidFill>
                  <a:srgbClr val="002A41"/>
                </a:solidFill>
              </a:rPr>
              <a:t> è quello in cui viene eseguita una operazione sulla base di una azione fatta sull’interfaccia utente.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2C63AE6-B84E-49B4-B208-685C010CC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704" y="2715465"/>
            <a:ext cx="5518591" cy="3535675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FEA14341-6E5A-4C54-AF42-73D8A5D3499D}"/>
              </a:ext>
            </a:extLst>
          </p:cNvPr>
          <p:cNvSpPr/>
          <p:nvPr/>
        </p:nvSpPr>
        <p:spPr>
          <a:xfrm>
            <a:off x="3221692" y="3429000"/>
            <a:ext cx="478173" cy="1929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ccia a destra 10">
            <a:extLst>
              <a:ext uri="{FF2B5EF4-FFF2-40B4-BE49-F238E27FC236}">
                <a16:creationId xmlns:a16="http://schemas.microsoft.com/office/drawing/2014/main" id="{B4F52B69-5FF1-4D48-860B-F193819F0771}"/>
              </a:ext>
            </a:extLst>
          </p:cNvPr>
          <p:cNvSpPr/>
          <p:nvPr/>
        </p:nvSpPr>
        <p:spPr>
          <a:xfrm>
            <a:off x="3221692" y="3774347"/>
            <a:ext cx="478173" cy="1929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E397DF31-4D03-4395-B446-3ABC6B41AD04}"/>
              </a:ext>
            </a:extLst>
          </p:cNvPr>
          <p:cNvSpPr/>
          <p:nvPr/>
        </p:nvSpPr>
        <p:spPr>
          <a:xfrm rot="1121359">
            <a:off x="3203386" y="4191219"/>
            <a:ext cx="478173" cy="1929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5723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156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7: Programmazione Event - </a:t>
            </a:r>
            <a:r>
              <a:rPr lang="it-IT" dirty="0" err="1"/>
              <a:t>Driven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677487"/>
            <a:ext cx="86004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Un modo sicuramente funzionante è quello di andare in polling continuo, ma ovviamente si hanno dei limiti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8A8915B-8DE4-409E-98A5-B3C59D93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29" y="2036737"/>
            <a:ext cx="5903381" cy="307882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3321B26-CECD-4E23-8EF4-D4E4A680B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928" y="3691033"/>
            <a:ext cx="6514343" cy="2675169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5FB690C-7073-4626-BBDF-2D53734AB1CF}"/>
              </a:ext>
            </a:extLst>
          </p:cNvPr>
          <p:cNvSpPr txBox="1"/>
          <p:nvPr/>
        </p:nvSpPr>
        <p:spPr>
          <a:xfrm>
            <a:off x="2348651" y="5285542"/>
            <a:ext cx="2603598" cy="2769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rgbClr val="002A41"/>
                </a:solidFill>
              </a:rPr>
              <a:t>Ecco i vantaggi dell’uso degli eventi</a:t>
            </a:r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3EAE1266-3439-4073-9825-012CF7A2AAE1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323202"/>
            <a:ext cx="7583489" cy="419033"/>
          </a:xfrm>
        </p:spPr>
        <p:txBody>
          <a:bodyPr/>
          <a:lstStyle/>
          <a:p>
            <a:r>
              <a:rPr lang="it-IT" sz="2000" b="1" dirty="0"/>
              <a:t>Programmazione </a:t>
            </a:r>
            <a:r>
              <a:rPr lang="it-IT" sz="2000" b="1" dirty="0" err="1"/>
              <a:t>Event</a:t>
            </a:r>
            <a:r>
              <a:rPr lang="it-IT" sz="2000" b="1" dirty="0"/>
              <a:t> - </a:t>
            </a:r>
            <a:r>
              <a:rPr lang="it-IT" sz="2000" b="1" dirty="0" err="1"/>
              <a:t>Driven</a:t>
            </a:r>
            <a:endParaRPr lang="it-IT" sz="2000" b="1" dirty="0"/>
          </a:p>
        </p:txBody>
      </p:sp>
      <p:sp>
        <p:nvSpPr>
          <p:cNvPr id="12" name="Freccia a destra 10">
            <a:extLst>
              <a:ext uri="{FF2B5EF4-FFF2-40B4-BE49-F238E27FC236}">
                <a16:creationId xmlns:a16="http://schemas.microsoft.com/office/drawing/2014/main" id="{1726B5FC-C8BF-4948-9ACB-5947781EB428}"/>
              </a:ext>
            </a:extLst>
          </p:cNvPr>
          <p:cNvSpPr/>
          <p:nvPr/>
        </p:nvSpPr>
        <p:spPr>
          <a:xfrm>
            <a:off x="4948803" y="5327567"/>
            <a:ext cx="478173" cy="1929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50819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157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7: Programmazione Event - </a:t>
            </a:r>
            <a:r>
              <a:rPr lang="it-IT" dirty="0" err="1"/>
              <a:t>Driven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8B9ECE4-EAF5-452C-ABB3-06B440761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1" y="1829888"/>
            <a:ext cx="6205299" cy="25757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A4DEBF0-C828-4FA5-BB68-B6F667823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135" y="3327960"/>
            <a:ext cx="4308382" cy="295955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E303B84-3116-4952-9D7C-2ACEFAAB46A7}"/>
              </a:ext>
            </a:extLst>
          </p:cNvPr>
          <p:cNvSpPr txBox="1"/>
          <p:nvPr/>
        </p:nvSpPr>
        <p:spPr>
          <a:xfrm>
            <a:off x="10503017" y="4072909"/>
            <a:ext cx="1412744" cy="461665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dirty="0"/>
              <a:t>Cambio valore di un controllo</a:t>
            </a:r>
            <a:endParaRPr lang="en-US" sz="1200" dirty="0" err="1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13BDB1DD-B4BA-449C-8A51-94112339379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10189029" y="4303742"/>
            <a:ext cx="313988" cy="390178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4F505BF1-15A6-4351-B5BA-82772A80BBAA}"/>
              </a:ext>
            </a:extLst>
          </p:cNvPr>
          <p:cNvSpPr txBox="1">
            <a:spLocks/>
          </p:cNvSpPr>
          <p:nvPr/>
        </p:nvSpPr>
        <p:spPr>
          <a:xfrm>
            <a:off x="334961" y="1323202"/>
            <a:ext cx="7583489" cy="419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/>
              <a:t>Programmazione Event - Driven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99985261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158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7: Programmazione Event - </a:t>
            </a:r>
            <a:r>
              <a:rPr lang="it-IT" dirty="0" err="1"/>
              <a:t>Driven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684499"/>
            <a:ext cx="931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71E742C-4E0E-4A41-AF30-43AE30FBA0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132"/>
          <a:stretch/>
        </p:blipFill>
        <p:spPr>
          <a:xfrm>
            <a:off x="1312394" y="2103532"/>
            <a:ext cx="9562162" cy="4128802"/>
          </a:xfrm>
          <a:prstGeom prst="rect">
            <a:avLst/>
          </a:prstGeom>
        </p:spPr>
      </p:pic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97EA7EE9-155C-4758-BE10-743BD7C7F646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323202"/>
            <a:ext cx="7583489" cy="419033"/>
          </a:xfrm>
        </p:spPr>
        <p:txBody>
          <a:bodyPr/>
          <a:lstStyle/>
          <a:p>
            <a:r>
              <a:rPr lang="it-IT" sz="2000" b="1" dirty="0"/>
              <a:t>Programmazione </a:t>
            </a:r>
            <a:r>
              <a:rPr lang="it-IT" sz="2000" b="1" dirty="0" err="1"/>
              <a:t>Event</a:t>
            </a:r>
            <a:r>
              <a:rPr lang="it-IT" sz="2000" b="1" dirty="0"/>
              <a:t> - </a:t>
            </a:r>
            <a:r>
              <a:rPr lang="it-IT" sz="2000" b="1" dirty="0" err="1"/>
              <a:t>Driven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42277882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159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7: Programmazione Event - </a:t>
            </a:r>
            <a:r>
              <a:rPr lang="it-IT" dirty="0" err="1"/>
              <a:t>Driven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6AC7CA-654E-4F3D-BCDD-C65892F1B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58" y="1799442"/>
            <a:ext cx="5322714" cy="319865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969F05F-45B8-4E5C-BBE3-0E73609B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410" y="2801923"/>
            <a:ext cx="4390212" cy="3480854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5C3E944-DC2E-4424-B491-52651F93B796}"/>
              </a:ext>
            </a:extLst>
          </p:cNvPr>
          <p:cNvSpPr txBox="1"/>
          <p:nvPr/>
        </p:nvSpPr>
        <p:spPr>
          <a:xfrm>
            <a:off x="4256163" y="5318984"/>
            <a:ext cx="2409634" cy="2769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it-IT" sz="1200" dirty="0"/>
              <a:t>Come inserire un </a:t>
            </a:r>
            <a:r>
              <a:rPr lang="it-IT" sz="1200" dirty="0" err="1"/>
              <a:t>Event</a:t>
            </a:r>
            <a:r>
              <a:rPr lang="it-IT" sz="1200" dirty="0"/>
              <a:t> Handler</a:t>
            </a:r>
          </a:p>
        </p:txBody>
      </p:sp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473AED77-D43C-45EC-A842-4F9CDE2F9322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323202"/>
            <a:ext cx="7583489" cy="419033"/>
          </a:xfrm>
        </p:spPr>
        <p:txBody>
          <a:bodyPr/>
          <a:lstStyle/>
          <a:p>
            <a:r>
              <a:rPr lang="it-IT" sz="2000" b="1" dirty="0"/>
              <a:t>Programmazione </a:t>
            </a:r>
            <a:r>
              <a:rPr lang="it-IT" sz="2000" b="1" dirty="0" err="1"/>
              <a:t>Event</a:t>
            </a:r>
            <a:r>
              <a:rPr lang="it-IT" sz="2000" b="1" dirty="0"/>
              <a:t> - </a:t>
            </a:r>
            <a:r>
              <a:rPr lang="it-IT" sz="2000" b="1" dirty="0" err="1"/>
              <a:t>Driven</a:t>
            </a:r>
            <a:endParaRPr lang="it-IT" sz="2000" b="1" dirty="0"/>
          </a:p>
        </p:txBody>
      </p:sp>
      <p:sp>
        <p:nvSpPr>
          <p:cNvPr id="13" name="Freccia a destra 10">
            <a:extLst>
              <a:ext uri="{FF2B5EF4-FFF2-40B4-BE49-F238E27FC236}">
                <a16:creationId xmlns:a16="http://schemas.microsoft.com/office/drawing/2014/main" id="{35BE69C3-1968-4A8E-BE0C-CD837090B35F}"/>
              </a:ext>
            </a:extLst>
          </p:cNvPr>
          <p:cNvSpPr/>
          <p:nvPr/>
        </p:nvSpPr>
        <p:spPr>
          <a:xfrm>
            <a:off x="6674506" y="5389367"/>
            <a:ext cx="478173" cy="19294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301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Modulo 2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0D069F-A92F-425E-97E8-3F4B54E83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Elementi di </a:t>
            </a:r>
            <a:r>
              <a:rPr lang="it-IT" dirty="0" err="1"/>
              <a:t>LabVIEW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C4D7C31-A065-4877-9FF7-9D95EC6F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6407613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160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7: Programmazione Event - </a:t>
            </a:r>
            <a:r>
              <a:rPr lang="it-IT" dirty="0" err="1"/>
              <a:t>Driven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2C9C3D2-6251-42AE-BBA5-CE3CE91DB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2132453"/>
            <a:ext cx="5688019" cy="299369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12D46354-9BAD-41C7-8F8B-BDA560CC0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186" y="3582505"/>
            <a:ext cx="5971851" cy="270609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0BFCD7B-9797-412C-B616-BAADCE86529C}"/>
              </a:ext>
            </a:extLst>
          </p:cNvPr>
          <p:cNvSpPr txBox="1"/>
          <p:nvPr/>
        </p:nvSpPr>
        <p:spPr>
          <a:xfrm>
            <a:off x="1414963" y="5369962"/>
            <a:ext cx="1353256" cy="27699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it-IT" sz="1200" dirty="0"/>
              <a:t>Event Data </a:t>
            </a:r>
            <a:r>
              <a:rPr lang="it-IT" sz="1200" dirty="0" err="1"/>
              <a:t>Node</a:t>
            </a:r>
            <a:endParaRPr lang="en-US" sz="1200" dirty="0" err="1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5D470F0E-73B4-4588-A9B5-B697766FD838}"/>
              </a:ext>
            </a:extLst>
          </p:cNvPr>
          <p:cNvCxnSpPr>
            <a:cxnSpLocks/>
            <a:stCxn id="4" idx="0"/>
          </p:cNvCxnSpPr>
          <p:nvPr/>
        </p:nvCxnSpPr>
        <p:spPr>
          <a:xfrm flipH="1" flipV="1">
            <a:off x="1323703" y="4207316"/>
            <a:ext cx="767888" cy="1162646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8C84095D-BB7C-4E06-A261-3170A822305F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2768219" y="5508462"/>
            <a:ext cx="4119142" cy="16799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50659E73-3D18-4922-9AAA-46379EBD719E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323202"/>
            <a:ext cx="7583489" cy="419033"/>
          </a:xfrm>
        </p:spPr>
        <p:txBody>
          <a:bodyPr/>
          <a:lstStyle/>
          <a:p>
            <a:r>
              <a:rPr lang="it-IT" sz="2000" b="1" dirty="0"/>
              <a:t>Programmazione </a:t>
            </a:r>
            <a:r>
              <a:rPr lang="it-IT" sz="2000" b="1" dirty="0" err="1"/>
              <a:t>Event</a:t>
            </a:r>
            <a:r>
              <a:rPr lang="it-IT" sz="2000" b="1" dirty="0"/>
              <a:t> - </a:t>
            </a:r>
            <a:r>
              <a:rPr lang="it-IT" sz="2000" b="1" dirty="0" err="1"/>
              <a:t>Driven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41721616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161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7: Programmazione Event - </a:t>
            </a:r>
            <a:r>
              <a:rPr lang="it-IT" dirty="0" err="1"/>
              <a:t>Driven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533199E-E6B7-4517-BC1D-D055DD4DD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12" y="2091887"/>
            <a:ext cx="7102372" cy="406507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4102C2E-8C13-4D71-A4D8-2EF81E161294}"/>
              </a:ext>
            </a:extLst>
          </p:cNvPr>
          <p:cNvSpPr txBox="1"/>
          <p:nvPr/>
        </p:nvSpPr>
        <p:spPr>
          <a:xfrm>
            <a:off x="482122" y="1672854"/>
            <a:ext cx="6918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Per entrare nell’evento basta inserire il simbolo del controllo all’interno della struttura </a:t>
            </a:r>
            <a:endParaRPr lang="en-US" sz="1400" dirty="0" err="1">
              <a:solidFill>
                <a:srgbClr val="002A41"/>
              </a:solidFill>
            </a:endParaRPr>
          </a:p>
        </p:txBody>
      </p:sp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65EDA3BE-DF5D-4ACB-8DA0-3ECC437036C4}"/>
              </a:ext>
            </a:extLst>
          </p:cNvPr>
          <p:cNvSpPr txBox="1">
            <a:spLocks/>
          </p:cNvSpPr>
          <p:nvPr/>
        </p:nvSpPr>
        <p:spPr>
          <a:xfrm>
            <a:off x="334961" y="1323202"/>
            <a:ext cx="7583489" cy="419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/>
              <a:t>Programmazione Event - Driven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412900746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162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7: Programmazione Event - </a:t>
            </a:r>
            <a:r>
              <a:rPr lang="it-IT" dirty="0" err="1"/>
              <a:t>Driven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788553D-59DB-4F5C-9060-C926EC06A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503" y="1624018"/>
            <a:ext cx="4452157" cy="250203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954C8BE-EBEF-4F4D-A9E6-2D1F8B4A3321}"/>
              </a:ext>
            </a:extLst>
          </p:cNvPr>
          <p:cNvSpPr txBox="1"/>
          <p:nvPr/>
        </p:nvSpPr>
        <p:spPr>
          <a:xfrm>
            <a:off x="4749161" y="1353703"/>
            <a:ext cx="2513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Creazione dell’esempio visto:</a:t>
            </a:r>
            <a:endParaRPr lang="en-US" sz="1400" dirty="0" err="1">
              <a:solidFill>
                <a:srgbClr val="002A4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C7B7732-95BC-456A-B560-3520FF743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4430"/>
            <a:ext cx="4302034" cy="241062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32DDE24-E432-4F90-B7CA-E6FA4F7D9F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32" b="3409"/>
          <a:stretch/>
        </p:blipFill>
        <p:spPr>
          <a:xfrm>
            <a:off x="1645921" y="4082512"/>
            <a:ext cx="4377573" cy="229216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A0014E0-F3F0-4E19-9168-3FEB6249D4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07" b="2790"/>
          <a:stretch/>
        </p:blipFill>
        <p:spPr>
          <a:xfrm>
            <a:off x="6069873" y="4082513"/>
            <a:ext cx="4377573" cy="2292162"/>
          </a:xfrm>
          <a:prstGeom prst="rect">
            <a:avLst/>
          </a:prstGeom>
        </p:spPr>
      </p:pic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0A2E5CF0-6E6D-4C8A-959F-766F98347DAD}"/>
              </a:ext>
            </a:extLst>
          </p:cNvPr>
          <p:cNvSpPr txBox="1">
            <a:spLocks/>
          </p:cNvSpPr>
          <p:nvPr/>
        </p:nvSpPr>
        <p:spPr>
          <a:xfrm>
            <a:off x="334961" y="1323202"/>
            <a:ext cx="7583489" cy="419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/>
              <a:t>Programmazione Event - Driven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187807240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163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7: Programmazione Event - </a:t>
            </a:r>
            <a:r>
              <a:rPr lang="it-IT" dirty="0" err="1"/>
              <a:t>Driven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37C27F7-2A35-4342-91ED-1FDCD18CF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750" y="2036737"/>
            <a:ext cx="5870490" cy="3973235"/>
          </a:xfrm>
          <a:prstGeom prst="rect">
            <a:avLst/>
          </a:prstGeom>
        </p:spPr>
      </p:pic>
      <p:sp>
        <p:nvSpPr>
          <p:cNvPr id="7" name="Segnaposto testo 9">
            <a:extLst>
              <a:ext uri="{FF2B5EF4-FFF2-40B4-BE49-F238E27FC236}">
                <a16:creationId xmlns:a16="http://schemas.microsoft.com/office/drawing/2014/main" id="{FC6695F5-C69D-4903-9BAE-DFF5C0FF0B70}"/>
              </a:ext>
            </a:extLst>
          </p:cNvPr>
          <p:cNvSpPr txBox="1">
            <a:spLocks/>
          </p:cNvSpPr>
          <p:nvPr/>
        </p:nvSpPr>
        <p:spPr>
          <a:xfrm>
            <a:off x="334961" y="1323202"/>
            <a:ext cx="7583489" cy="419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/>
              <a:t>Interfaccia </a:t>
            </a:r>
            <a:r>
              <a:rPr lang="it-IT" sz="2000" b="1" dirty="0" err="1"/>
              <a:t>Event</a:t>
            </a:r>
            <a:r>
              <a:rPr lang="it-IT" sz="2000" b="1" dirty="0"/>
              <a:t> - </a:t>
            </a:r>
            <a:r>
              <a:rPr lang="it-IT" sz="2000" b="1" dirty="0" err="1"/>
              <a:t>Driven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59920362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164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7: Programmazione Event - </a:t>
            </a:r>
            <a:r>
              <a:rPr lang="it-IT" dirty="0" err="1"/>
              <a:t>Driven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graphicFrame>
        <p:nvGraphicFramePr>
          <p:cNvPr id="7" name="Oggetto 6">
            <a:extLst>
              <a:ext uri="{FF2B5EF4-FFF2-40B4-BE49-F238E27FC236}">
                <a16:creationId xmlns:a16="http://schemas.microsoft.com/office/drawing/2014/main" id="{6669F028-FB68-4E7B-852A-C19725F581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389430"/>
              </p:ext>
            </p:extLst>
          </p:nvPr>
        </p:nvGraphicFramePr>
        <p:xfrm>
          <a:off x="10418763" y="5919788"/>
          <a:ext cx="135413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1" name="Packager Shell Object" showAsIcon="1" r:id="rId3" imgW="1354680" imgH="347400" progId="Package">
                  <p:embed/>
                </p:oleObj>
              </mc:Choice>
              <mc:Fallback>
                <p:oleObj name="Packager Shell Object" showAsIcon="1" r:id="rId3" imgW="1354680" imgH="347400" progId="Package">
                  <p:embed/>
                  <p:pic>
                    <p:nvPicPr>
                      <p:cNvPr id="7" name="Oggetto 6">
                        <a:extLst>
                          <a:ext uri="{FF2B5EF4-FFF2-40B4-BE49-F238E27FC236}">
                            <a16:creationId xmlns:a16="http://schemas.microsoft.com/office/drawing/2014/main" id="{6669F028-FB68-4E7B-852A-C19725F581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418763" y="5919788"/>
                        <a:ext cx="1354137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Immagine 1">
            <a:extLst>
              <a:ext uri="{FF2B5EF4-FFF2-40B4-BE49-F238E27FC236}">
                <a16:creationId xmlns:a16="http://schemas.microsoft.com/office/drawing/2014/main" id="{EDF72FC8-D818-47B1-BCC8-51D5CF878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62" y="1806505"/>
            <a:ext cx="10128469" cy="4069037"/>
          </a:xfrm>
          <a:prstGeom prst="rect">
            <a:avLst/>
          </a:prstGeom>
        </p:spPr>
      </p:pic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CAD2069C-185A-4BA9-83BB-ED560C43E9A9}"/>
              </a:ext>
            </a:extLst>
          </p:cNvPr>
          <p:cNvSpPr txBox="1">
            <a:spLocks/>
          </p:cNvSpPr>
          <p:nvPr/>
        </p:nvSpPr>
        <p:spPr>
          <a:xfrm>
            <a:off x="334961" y="1323202"/>
            <a:ext cx="7583489" cy="419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/>
              <a:t>Interfaccia </a:t>
            </a:r>
            <a:r>
              <a:rPr lang="it-IT" sz="2000" b="1" dirty="0" err="1"/>
              <a:t>Event</a:t>
            </a:r>
            <a:r>
              <a:rPr lang="it-IT" sz="2000" b="1" dirty="0"/>
              <a:t> - </a:t>
            </a:r>
            <a:r>
              <a:rPr lang="it-IT" sz="2000" b="1" dirty="0" err="1"/>
              <a:t>Driven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72294564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165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7: Programmazione Event - </a:t>
            </a:r>
            <a:r>
              <a:rPr lang="it-IT" dirty="0" err="1"/>
              <a:t>Driven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CD6C6AB-E070-4EEA-84FF-32415FD89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319" y="2228326"/>
            <a:ext cx="6573785" cy="415505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D52A92-A8AC-4532-9C86-B0EC0AD7C34F}"/>
              </a:ext>
            </a:extLst>
          </p:cNvPr>
          <p:cNvSpPr txBox="1"/>
          <p:nvPr/>
        </p:nvSpPr>
        <p:spPr>
          <a:xfrm>
            <a:off x="334963" y="1742235"/>
            <a:ext cx="1608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Raccomandazioni</a:t>
            </a:r>
            <a:endParaRPr lang="en-US" sz="1400" dirty="0" err="1">
              <a:solidFill>
                <a:srgbClr val="002A41"/>
              </a:solidFill>
            </a:endParaRPr>
          </a:p>
        </p:txBody>
      </p:sp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8EE1528F-78F3-43AD-AC80-7601B42234A3}"/>
              </a:ext>
            </a:extLst>
          </p:cNvPr>
          <p:cNvSpPr txBox="1">
            <a:spLocks/>
          </p:cNvSpPr>
          <p:nvPr/>
        </p:nvSpPr>
        <p:spPr>
          <a:xfrm>
            <a:off x="334961" y="1323202"/>
            <a:ext cx="7583489" cy="419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/>
              <a:t>Interfaccia </a:t>
            </a:r>
            <a:r>
              <a:rPr lang="it-IT" sz="2000" b="1" dirty="0" err="1"/>
              <a:t>Event</a:t>
            </a:r>
            <a:r>
              <a:rPr lang="it-IT" sz="2000" b="1" dirty="0"/>
              <a:t> - </a:t>
            </a:r>
            <a:r>
              <a:rPr lang="it-IT" sz="2000" b="1" dirty="0" err="1"/>
              <a:t>Driven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93611576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166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7: Programmazione Event - </a:t>
            </a:r>
            <a:r>
              <a:rPr lang="it-IT" dirty="0" err="1"/>
              <a:t>Driven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D52A92-A8AC-4532-9C86-B0EC0AD7C34F}"/>
              </a:ext>
            </a:extLst>
          </p:cNvPr>
          <p:cNvSpPr txBox="1"/>
          <p:nvPr/>
        </p:nvSpPr>
        <p:spPr>
          <a:xfrm>
            <a:off x="536895" y="1723682"/>
            <a:ext cx="7583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Si tratta di una combinazione fra la macchina a stati vista in precedenza e quanto appena visto sulla programmazione Event </a:t>
            </a:r>
            <a:r>
              <a:rPr lang="it-IT" sz="1400" dirty="0" err="1">
                <a:solidFill>
                  <a:srgbClr val="002A41"/>
                </a:solidFill>
              </a:rPr>
              <a:t>Driven</a:t>
            </a:r>
            <a:endParaRPr lang="en-US" sz="1400" dirty="0" err="1">
              <a:solidFill>
                <a:srgbClr val="002A4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CCA46CB-E22A-475E-8E79-171A22A8E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10" y="2467382"/>
            <a:ext cx="8931132" cy="3641661"/>
          </a:xfrm>
          <a:prstGeom prst="rect">
            <a:avLst/>
          </a:prstGeom>
        </p:spPr>
      </p:pic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7E03BB4C-D634-4C35-A49F-3CA5942C97B2}"/>
              </a:ext>
            </a:extLst>
          </p:cNvPr>
          <p:cNvSpPr txBox="1">
            <a:spLocks/>
          </p:cNvSpPr>
          <p:nvPr/>
        </p:nvSpPr>
        <p:spPr>
          <a:xfrm>
            <a:off x="334961" y="1323202"/>
            <a:ext cx="7583489" cy="419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/>
              <a:t>Macchina a stati  </a:t>
            </a:r>
            <a:r>
              <a:rPr lang="it-IT" sz="2000" b="1" dirty="0" err="1"/>
              <a:t>Event</a:t>
            </a:r>
            <a:r>
              <a:rPr lang="it-IT" sz="2000" b="1" dirty="0"/>
              <a:t> - </a:t>
            </a:r>
            <a:r>
              <a:rPr lang="it-IT" sz="2000" b="1" dirty="0" err="1"/>
              <a:t>Driven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179992135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167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7: Programmazione Event - </a:t>
            </a:r>
            <a:r>
              <a:rPr lang="it-IT" dirty="0" err="1"/>
              <a:t>Driven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D52A92-A8AC-4532-9C86-B0EC0AD7C34F}"/>
              </a:ext>
            </a:extLst>
          </p:cNvPr>
          <p:cNvSpPr txBox="1"/>
          <p:nvPr/>
        </p:nvSpPr>
        <p:spPr>
          <a:xfrm>
            <a:off x="536894" y="1697495"/>
            <a:ext cx="7265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di un diagramma a stati sul quale applicare la programmazione </a:t>
            </a:r>
            <a:r>
              <a:rPr lang="it-IT" sz="1400" dirty="0" err="1">
                <a:solidFill>
                  <a:srgbClr val="002A41"/>
                </a:solidFill>
              </a:rPr>
              <a:t>Event-Driven</a:t>
            </a:r>
            <a:endParaRPr lang="en-US" sz="1400" dirty="0" err="1">
              <a:solidFill>
                <a:srgbClr val="002A4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8A63F8B-375F-49DD-B026-AE3167844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30" y="2080800"/>
            <a:ext cx="7663744" cy="4326046"/>
          </a:xfrm>
          <a:prstGeom prst="rect">
            <a:avLst/>
          </a:prstGeom>
        </p:spPr>
      </p:pic>
      <p:graphicFrame>
        <p:nvGraphicFramePr>
          <p:cNvPr id="7" name="Oggetto 6">
            <a:extLst>
              <a:ext uri="{FF2B5EF4-FFF2-40B4-BE49-F238E27FC236}">
                <a16:creationId xmlns:a16="http://schemas.microsoft.com/office/drawing/2014/main" id="{EEBFE551-7F95-44C8-B3D6-B895CD1D99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2969"/>
              </p:ext>
            </p:extLst>
          </p:nvPr>
        </p:nvGraphicFramePr>
        <p:xfrm>
          <a:off x="10421938" y="5976938"/>
          <a:ext cx="1328737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5" name="Packager Shell Object" showAsIcon="1" r:id="rId4" imgW="1328760" imgH="347400" progId="Package">
                  <p:embed/>
                </p:oleObj>
              </mc:Choice>
              <mc:Fallback>
                <p:oleObj name="Packager Shell Object" showAsIcon="1" r:id="rId4" imgW="1328760" imgH="347400" progId="Package">
                  <p:embed/>
                  <p:pic>
                    <p:nvPicPr>
                      <p:cNvPr id="7" name="Oggetto 6">
                        <a:extLst>
                          <a:ext uri="{FF2B5EF4-FFF2-40B4-BE49-F238E27FC236}">
                            <a16:creationId xmlns:a16="http://schemas.microsoft.com/office/drawing/2014/main" id="{EEBFE551-7F95-44C8-B3D6-B895CD1D99F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21938" y="5976938"/>
                        <a:ext cx="1328737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FD8E38F3-C6D5-4967-B4EE-AFB96355DCBD}"/>
              </a:ext>
            </a:extLst>
          </p:cNvPr>
          <p:cNvSpPr txBox="1">
            <a:spLocks/>
          </p:cNvSpPr>
          <p:nvPr/>
        </p:nvSpPr>
        <p:spPr>
          <a:xfrm>
            <a:off x="334961" y="1323202"/>
            <a:ext cx="7583489" cy="41903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/>
              <a:t>Macchina a stati  </a:t>
            </a:r>
            <a:r>
              <a:rPr lang="it-IT" sz="2000" b="1" dirty="0" err="1"/>
              <a:t>Event</a:t>
            </a:r>
            <a:r>
              <a:rPr lang="it-IT" sz="2000" b="1" dirty="0"/>
              <a:t> - </a:t>
            </a:r>
            <a:r>
              <a:rPr lang="it-IT" sz="2000" b="1" dirty="0" err="1"/>
              <a:t>Driven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122354515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Modulo 8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0D069F-A92F-425E-97E8-3F4B54E83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Esempi, domande e certificazioni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C4D7C31-A065-4877-9FF7-9D95EC6F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168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345000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169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8: Esempi, domande e certificazioni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4624C38-596C-4039-A766-362E34BC219B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3" y="1028700"/>
            <a:ext cx="7583489" cy="1069408"/>
          </a:xfrm>
        </p:spPr>
        <p:txBody>
          <a:bodyPr/>
          <a:lstStyle/>
          <a:p>
            <a:r>
              <a:rPr lang="it-IT" sz="2000" b="1" dirty="0"/>
              <a:t>Certificazioni </a:t>
            </a:r>
            <a:r>
              <a:rPr lang="it-IT" sz="2000" b="1" dirty="0" err="1"/>
              <a:t>LabVIEW</a:t>
            </a:r>
            <a:endParaRPr lang="it-IT" sz="2000" b="1" dirty="0"/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D52A92-A8AC-4532-9C86-B0EC0AD7C34F}"/>
              </a:ext>
            </a:extLst>
          </p:cNvPr>
          <p:cNvSpPr txBox="1"/>
          <p:nvPr/>
        </p:nvSpPr>
        <p:spPr>
          <a:xfrm>
            <a:off x="6731999" y="1677353"/>
            <a:ext cx="4811071" cy="425765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txBody>
          <a:bodyPr wrap="square" lIns="360000" tIns="360000" rIns="360000" bIns="360000" rtlCol="0" anchor="ctr" anchorCtr="0">
            <a:noAutofit/>
          </a:bodyPr>
          <a:lstStyle/>
          <a:p>
            <a:r>
              <a:rPr lang="en-US" sz="1400" b="1" dirty="0" err="1">
                <a:solidFill>
                  <a:srgbClr val="002A41"/>
                </a:solidFill>
              </a:rPr>
              <a:t>Prerequisiti</a:t>
            </a:r>
            <a:endParaRPr lang="en-US" sz="1400" b="1" dirty="0">
              <a:solidFill>
                <a:srgbClr val="002A41"/>
              </a:solidFill>
            </a:endParaRPr>
          </a:p>
          <a:p>
            <a:r>
              <a:rPr lang="en-US" sz="1400" dirty="0" err="1">
                <a:solidFill>
                  <a:srgbClr val="002A41"/>
                </a:solidFill>
              </a:rPr>
              <a:t>Nessuno</a:t>
            </a:r>
            <a:endParaRPr lang="en-US" sz="1400" dirty="0">
              <a:solidFill>
                <a:srgbClr val="002A41"/>
              </a:solidFill>
            </a:endParaRPr>
          </a:p>
          <a:p>
            <a:endParaRPr lang="en-US" sz="1400" dirty="0">
              <a:solidFill>
                <a:srgbClr val="002A41"/>
              </a:solidFill>
            </a:endParaRPr>
          </a:p>
          <a:p>
            <a:r>
              <a:rPr lang="en-US" sz="1400" b="1" dirty="0" err="1">
                <a:solidFill>
                  <a:srgbClr val="002A41"/>
                </a:solidFill>
              </a:rPr>
              <a:t>Requisiti</a:t>
            </a:r>
            <a:r>
              <a:rPr lang="en-US" sz="1400" b="1" dirty="0">
                <a:solidFill>
                  <a:srgbClr val="002A41"/>
                </a:solidFill>
              </a:rPr>
              <a:t> </a:t>
            </a:r>
            <a:r>
              <a:rPr lang="en-US" sz="1400" b="1" dirty="0" err="1">
                <a:solidFill>
                  <a:srgbClr val="002A41"/>
                </a:solidFill>
              </a:rPr>
              <a:t>consigliati</a:t>
            </a:r>
            <a:endParaRPr lang="en-US" sz="1400" b="1" dirty="0">
              <a:solidFill>
                <a:srgbClr val="002A4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A41"/>
                </a:solidFill>
              </a:rPr>
              <a:t>NI </a:t>
            </a:r>
            <a:r>
              <a:rPr lang="en-US" sz="1400" dirty="0" err="1">
                <a:solidFill>
                  <a:srgbClr val="002A41"/>
                </a:solidFill>
              </a:rPr>
              <a:t>raccomanda</a:t>
            </a:r>
            <a:r>
              <a:rPr lang="en-US" sz="1400" dirty="0">
                <a:solidFill>
                  <a:srgbClr val="002A41"/>
                </a:solidFill>
              </a:rPr>
              <a:t> </a:t>
            </a:r>
            <a:r>
              <a:rPr lang="en-US" sz="1400" dirty="0" err="1">
                <a:solidFill>
                  <a:srgbClr val="002A41"/>
                </a:solidFill>
              </a:rPr>
              <a:t>almeno</a:t>
            </a:r>
            <a:r>
              <a:rPr lang="en-US" sz="1400" dirty="0">
                <a:solidFill>
                  <a:srgbClr val="002A41"/>
                </a:solidFill>
              </a:rPr>
              <a:t> 6 </a:t>
            </a:r>
            <a:r>
              <a:rPr lang="en-US" sz="1400" dirty="0" err="1">
                <a:solidFill>
                  <a:srgbClr val="002A41"/>
                </a:solidFill>
              </a:rPr>
              <a:t>mesi</a:t>
            </a:r>
            <a:r>
              <a:rPr lang="en-US" sz="1400" dirty="0">
                <a:solidFill>
                  <a:srgbClr val="002A41"/>
                </a:solidFill>
              </a:rPr>
              <a:t> di </a:t>
            </a:r>
            <a:r>
              <a:rPr lang="en-US" sz="1400" dirty="0" err="1">
                <a:solidFill>
                  <a:srgbClr val="002A41"/>
                </a:solidFill>
              </a:rPr>
              <a:t>esperienza</a:t>
            </a:r>
            <a:r>
              <a:rPr lang="en-US" sz="1400" dirty="0">
                <a:solidFill>
                  <a:srgbClr val="002A41"/>
                </a:solidFill>
              </a:rPr>
              <a:t> </a:t>
            </a:r>
            <a:r>
              <a:rPr lang="en-US" sz="1400" dirty="0" err="1">
                <a:solidFill>
                  <a:srgbClr val="002A41"/>
                </a:solidFill>
              </a:rPr>
              <a:t>nella</a:t>
            </a:r>
            <a:r>
              <a:rPr lang="en-US" sz="1400" dirty="0">
                <a:solidFill>
                  <a:srgbClr val="002A41"/>
                </a:solidFill>
              </a:rPr>
              <a:t> </a:t>
            </a:r>
            <a:r>
              <a:rPr lang="en-US" sz="1400" dirty="0" err="1">
                <a:solidFill>
                  <a:srgbClr val="002A41"/>
                </a:solidFill>
              </a:rPr>
              <a:t>programmazione</a:t>
            </a:r>
            <a:r>
              <a:rPr lang="en-US" sz="1400" dirty="0">
                <a:solidFill>
                  <a:srgbClr val="002A41"/>
                </a:solidFill>
              </a:rPr>
              <a:t> LabVIEW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2A41"/>
                </a:solidFill>
              </a:rPr>
              <a:t>Oppure</a:t>
            </a:r>
            <a:r>
              <a:rPr lang="en-US" sz="1400" dirty="0">
                <a:solidFill>
                  <a:srgbClr val="002A41"/>
                </a:solidFill>
              </a:rPr>
              <a:t> Core1 e Core2 + 3 </a:t>
            </a:r>
            <a:r>
              <a:rPr lang="en-US" sz="1400" dirty="0" err="1">
                <a:solidFill>
                  <a:srgbClr val="002A41"/>
                </a:solidFill>
              </a:rPr>
              <a:t>mesi</a:t>
            </a:r>
            <a:r>
              <a:rPr lang="en-US" sz="1400" dirty="0">
                <a:solidFill>
                  <a:srgbClr val="002A41"/>
                </a:solidFill>
              </a:rPr>
              <a:t> di </a:t>
            </a:r>
            <a:r>
              <a:rPr lang="en-US" sz="1400" dirty="0" err="1">
                <a:solidFill>
                  <a:srgbClr val="002A41"/>
                </a:solidFill>
              </a:rPr>
              <a:t>esperienza</a:t>
            </a:r>
            <a:endParaRPr lang="en-US" sz="1400" dirty="0">
              <a:solidFill>
                <a:srgbClr val="002A41"/>
              </a:solidFill>
            </a:endParaRPr>
          </a:p>
          <a:p>
            <a:endParaRPr lang="en-US" sz="1400" dirty="0">
              <a:solidFill>
                <a:srgbClr val="002A41"/>
              </a:solidFill>
            </a:endParaRPr>
          </a:p>
          <a:p>
            <a:r>
              <a:rPr lang="en-US" sz="1400" b="1" dirty="0" err="1">
                <a:solidFill>
                  <a:srgbClr val="002A41"/>
                </a:solidFill>
              </a:rPr>
              <a:t>Esame</a:t>
            </a:r>
            <a:endParaRPr lang="en-US" sz="1400" b="1" dirty="0">
              <a:solidFill>
                <a:srgbClr val="002A4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2A41"/>
                </a:solidFill>
              </a:rPr>
              <a:t>Scelta</a:t>
            </a:r>
            <a:r>
              <a:rPr lang="en-US" sz="1400" dirty="0">
                <a:solidFill>
                  <a:srgbClr val="002A41"/>
                </a:solidFill>
              </a:rPr>
              <a:t> </a:t>
            </a:r>
            <a:r>
              <a:rPr lang="en-US" sz="1400" dirty="0" err="1">
                <a:solidFill>
                  <a:srgbClr val="002A41"/>
                </a:solidFill>
              </a:rPr>
              <a:t>multipla</a:t>
            </a:r>
            <a:endParaRPr lang="en-US" sz="1400" dirty="0">
              <a:solidFill>
                <a:srgbClr val="002A4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2A41"/>
                </a:solidFill>
              </a:rPr>
              <a:t>Online/in </a:t>
            </a:r>
            <a:r>
              <a:rPr lang="en-US" sz="1400" dirty="0" err="1">
                <a:solidFill>
                  <a:srgbClr val="002A41"/>
                </a:solidFill>
              </a:rPr>
              <a:t>sede</a:t>
            </a:r>
            <a:endParaRPr lang="en-US" sz="1400" dirty="0">
              <a:solidFill>
                <a:srgbClr val="002A4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2A41"/>
                </a:solidFill>
              </a:rPr>
              <a:t>Durata</a:t>
            </a:r>
            <a:r>
              <a:rPr lang="en-US" sz="1400" dirty="0">
                <a:solidFill>
                  <a:srgbClr val="002A41"/>
                </a:solidFill>
              </a:rPr>
              <a:t> 1 </a:t>
            </a:r>
            <a:r>
              <a:rPr lang="en-US" sz="1400" dirty="0" err="1">
                <a:solidFill>
                  <a:srgbClr val="002A41"/>
                </a:solidFill>
              </a:rPr>
              <a:t>ora</a:t>
            </a:r>
            <a:endParaRPr lang="en-US" sz="1400" dirty="0">
              <a:solidFill>
                <a:srgbClr val="002A4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002A41"/>
                </a:solidFill>
              </a:rPr>
              <a:t>Esito</a:t>
            </a:r>
            <a:r>
              <a:rPr lang="en-US" sz="1400" dirty="0">
                <a:solidFill>
                  <a:srgbClr val="002A41"/>
                </a:solidFill>
              </a:rPr>
              <a:t> </a:t>
            </a:r>
            <a:r>
              <a:rPr lang="en-US" sz="1400" dirty="0" err="1">
                <a:solidFill>
                  <a:srgbClr val="002A41"/>
                </a:solidFill>
              </a:rPr>
              <a:t>immediato</a:t>
            </a:r>
            <a:endParaRPr lang="en-US" sz="1400" dirty="0">
              <a:solidFill>
                <a:srgbClr val="002A41"/>
              </a:solidFill>
            </a:endParaRPr>
          </a:p>
          <a:p>
            <a:endParaRPr lang="en-US" sz="1400" dirty="0">
              <a:solidFill>
                <a:srgbClr val="002A41"/>
              </a:solidFill>
            </a:endParaRPr>
          </a:p>
          <a:p>
            <a:r>
              <a:rPr lang="en-US" sz="1400" b="1" dirty="0" err="1">
                <a:solidFill>
                  <a:srgbClr val="002A41"/>
                </a:solidFill>
              </a:rPr>
              <a:t>Validità</a:t>
            </a:r>
            <a:endParaRPr lang="en-US" sz="1400" b="1" dirty="0">
              <a:solidFill>
                <a:srgbClr val="002A41"/>
              </a:solidFill>
            </a:endParaRPr>
          </a:p>
          <a:p>
            <a:r>
              <a:rPr lang="en-US" sz="1400" dirty="0">
                <a:solidFill>
                  <a:srgbClr val="002A41"/>
                </a:solidFill>
              </a:rPr>
              <a:t>2 </a:t>
            </a:r>
            <a:r>
              <a:rPr lang="en-US" sz="1400" dirty="0" err="1">
                <a:solidFill>
                  <a:srgbClr val="002A41"/>
                </a:solidFill>
              </a:rPr>
              <a:t>anni</a:t>
            </a:r>
            <a:endParaRPr lang="en-US" sz="1400" dirty="0">
              <a:solidFill>
                <a:srgbClr val="002A41"/>
              </a:solidFill>
            </a:endParaRPr>
          </a:p>
          <a:p>
            <a:r>
              <a:rPr lang="en-US" sz="1400" dirty="0">
                <a:solidFill>
                  <a:srgbClr val="002A41"/>
                </a:solidFill>
              </a:rPr>
              <a:t>(se </a:t>
            </a:r>
            <a:r>
              <a:rPr lang="en-US" sz="1400" dirty="0" err="1">
                <a:solidFill>
                  <a:srgbClr val="002A41"/>
                </a:solidFill>
              </a:rPr>
              <a:t>si</a:t>
            </a:r>
            <a:r>
              <a:rPr lang="en-US" sz="1400" dirty="0">
                <a:solidFill>
                  <a:srgbClr val="002A41"/>
                </a:solidFill>
              </a:rPr>
              <a:t> </a:t>
            </a:r>
            <a:r>
              <a:rPr lang="en-US" sz="1400" dirty="0" err="1">
                <a:solidFill>
                  <a:srgbClr val="002A41"/>
                </a:solidFill>
              </a:rPr>
              <a:t>procede</a:t>
            </a:r>
            <a:r>
              <a:rPr lang="en-US" sz="1400" dirty="0">
                <a:solidFill>
                  <a:srgbClr val="002A41"/>
                </a:solidFill>
              </a:rPr>
              <a:t> </a:t>
            </a:r>
            <a:r>
              <a:rPr lang="en-US" sz="1400" dirty="0" err="1">
                <a:solidFill>
                  <a:srgbClr val="002A41"/>
                </a:solidFill>
              </a:rPr>
              <a:t>alla</a:t>
            </a:r>
            <a:r>
              <a:rPr lang="en-US" sz="1400" dirty="0">
                <a:solidFill>
                  <a:srgbClr val="002A41"/>
                </a:solidFill>
              </a:rPr>
              <a:t> </a:t>
            </a:r>
            <a:r>
              <a:rPr lang="en-US" sz="1400" dirty="0" err="1">
                <a:solidFill>
                  <a:srgbClr val="002A41"/>
                </a:solidFill>
              </a:rPr>
              <a:t>certificazione</a:t>
            </a:r>
            <a:r>
              <a:rPr lang="en-US" sz="1400" dirty="0">
                <a:solidFill>
                  <a:srgbClr val="002A41"/>
                </a:solidFill>
              </a:rPr>
              <a:t> CLD, </a:t>
            </a:r>
            <a:r>
              <a:rPr lang="en-US" sz="1400" dirty="0" err="1">
                <a:solidFill>
                  <a:srgbClr val="002A41"/>
                </a:solidFill>
              </a:rPr>
              <a:t>quest’ultimo</a:t>
            </a:r>
            <a:r>
              <a:rPr lang="en-US" sz="1400" dirty="0">
                <a:solidFill>
                  <a:srgbClr val="002A41"/>
                </a:solidFill>
              </a:rPr>
              <a:t> dura 2 </a:t>
            </a:r>
            <a:r>
              <a:rPr lang="en-US" sz="1400" dirty="0" err="1">
                <a:solidFill>
                  <a:srgbClr val="002A41"/>
                </a:solidFill>
              </a:rPr>
              <a:t>anni</a:t>
            </a:r>
            <a:r>
              <a:rPr lang="en-US" sz="1400" dirty="0">
                <a:solidFill>
                  <a:srgbClr val="002A41"/>
                </a:solidFill>
              </a:rPr>
              <a:t> e </a:t>
            </a:r>
            <a:r>
              <a:rPr lang="en-US" sz="1400" dirty="0" err="1">
                <a:solidFill>
                  <a:srgbClr val="002A41"/>
                </a:solidFill>
              </a:rPr>
              <a:t>il</a:t>
            </a:r>
            <a:r>
              <a:rPr lang="en-US" sz="1400" dirty="0">
                <a:solidFill>
                  <a:srgbClr val="002A41"/>
                </a:solidFill>
              </a:rPr>
              <a:t> CLAD </a:t>
            </a:r>
            <a:r>
              <a:rPr lang="en-US" sz="1400" dirty="0" err="1">
                <a:solidFill>
                  <a:srgbClr val="002A41"/>
                </a:solidFill>
              </a:rPr>
              <a:t>diventa</a:t>
            </a:r>
            <a:r>
              <a:rPr lang="en-US" sz="1400" dirty="0">
                <a:solidFill>
                  <a:srgbClr val="002A41"/>
                </a:solidFill>
              </a:rPr>
              <a:t> </a:t>
            </a:r>
            <a:r>
              <a:rPr lang="en-US" sz="1400" dirty="0" err="1">
                <a:solidFill>
                  <a:srgbClr val="002A41"/>
                </a:solidFill>
              </a:rPr>
              <a:t>permanente</a:t>
            </a:r>
            <a:r>
              <a:rPr lang="en-US" sz="1400" dirty="0">
                <a:solidFill>
                  <a:srgbClr val="002A41"/>
                </a:solidFill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54FB67-0338-49A0-B025-AE0B28FFC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280" r="54824" b="15834"/>
          <a:stretch/>
        </p:blipFill>
        <p:spPr>
          <a:xfrm>
            <a:off x="369273" y="4554604"/>
            <a:ext cx="3458799" cy="902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645237-4F76-4CF2-9FFE-387FD017FE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57" b="75681"/>
          <a:stretch/>
        </p:blipFill>
        <p:spPr>
          <a:xfrm>
            <a:off x="334963" y="1770619"/>
            <a:ext cx="5418771" cy="1325565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440C27-E5A1-44D4-B54F-321710C3AB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57" r="5346" b="78420"/>
          <a:stretch/>
        </p:blipFill>
        <p:spPr>
          <a:xfrm>
            <a:off x="447647" y="3768701"/>
            <a:ext cx="3345589" cy="8150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4246B1-5C8B-449D-8B3E-C8ADCA3F7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73" t="60280" r="951" b="15168"/>
          <a:stretch/>
        </p:blipFill>
        <p:spPr>
          <a:xfrm>
            <a:off x="369273" y="5421931"/>
            <a:ext cx="3757434" cy="927355"/>
          </a:xfrm>
          <a:prstGeom prst="rect">
            <a:avLst/>
          </a:prstGeom>
        </p:spPr>
      </p:pic>
      <p:sp>
        <p:nvSpPr>
          <p:cNvPr id="15" name="CasellaDiTesto 3">
            <a:extLst>
              <a:ext uri="{FF2B5EF4-FFF2-40B4-BE49-F238E27FC236}">
                <a16:creationId xmlns:a16="http://schemas.microsoft.com/office/drawing/2014/main" id="{7B0E62E6-C661-43E0-8502-A3D13F00DCCE}"/>
              </a:ext>
            </a:extLst>
          </p:cNvPr>
          <p:cNvSpPr txBox="1"/>
          <p:nvPr/>
        </p:nvSpPr>
        <p:spPr>
          <a:xfrm>
            <a:off x="6195069" y="6187304"/>
            <a:ext cx="6258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hlinkClick r:id="rId3"/>
              </a:rPr>
              <a:t>https://www.ni.com/it-it/shop/services/education-services/certification-program.html</a:t>
            </a:r>
            <a:endParaRPr lang="en-US" sz="1200" dirty="0" err="1"/>
          </a:p>
        </p:txBody>
      </p:sp>
      <p:sp>
        <p:nvSpPr>
          <p:cNvPr id="19" name="Freccia a destra 10">
            <a:extLst>
              <a:ext uri="{FF2B5EF4-FFF2-40B4-BE49-F238E27FC236}">
                <a16:creationId xmlns:a16="http://schemas.microsoft.com/office/drawing/2014/main" id="{1BEF7C7B-27A8-4550-8959-FFAC99E4E65E}"/>
              </a:ext>
            </a:extLst>
          </p:cNvPr>
          <p:cNvSpPr/>
          <p:nvPr/>
        </p:nvSpPr>
        <p:spPr>
          <a:xfrm>
            <a:off x="6007998" y="2231197"/>
            <a:ext cx="478173" cy="40440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044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BCD6FF2-D8BB-4761-9B8B-A6A35090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13C0BBBD-015E-486E-B673-A5F720E8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496DC9-F2F0-4693-85E8-6253B16E518F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F56D4C0C-077D-423D-BCF1-DD5D099A0E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it-IT" dirty="0"/>
              <a:t>Esplorare progetti già sviluppati</a:t>
            </a:r>
          </a:p>
          <a:p>
            <a:r>
              <a:rPr lang="it-IT" dirty="0"/>
              <a:t>Creazione VI</a:t>
            </a:r>
          </a:p>
          <a:p>
            <a:r>
              <a:rPr lang="it-IT" dirty="0"/>
              <a:t>Front Panel e </a:t>
            </a:r>
            <a:r>
              <a:rPr lang="it-IT" dirty="0" err="1"/>
              <a:t>Block</a:t>
            </a:r>
            <a:r>
              <a:rPr lang="it-IT" dirty="0"/>
              <a:t> </a:t>
            </a:r>
            <a:r>
              <a:rPr lang="it-IT" dirty="0" err="1"/>
              <a:t>Diagram</a:t>
            </a:r>
            <a:endParaRPr lang="it-IT" dirty="0"/>
          </a:p>
          <a:p>
            <a:r>
              <a:rPr lang="it-IT" dirty="0"/>
              <a:t>Tipi di dati</a:t>
            </a:r>
          </a:p>
          <a:p>
            <a:r>
              <a:rPr lang="it-IT" dirty="0"/>
              <a:t>Primo esempio applicativo</a:t>
            </a:r>
          </a:p>
          <a:p>
            <a:r>
              <a:rPr lang="it-IT" dirty="0"/>
              <a:t>Primo esempio di acquisizione e visualizzazione </a:t>
            </a:r>
          </a:p>
        </p:txBody>
      </p:sp>
    </p:spTree>
    <p:extLst>
      <p:ext uri="{BB962C8B-B14F-4D97-AF65-F5344CB8AC3E}">
        <p14:creationId xmlns:p14="http://schemas.microsoft.com/office/powerpoint/2010/main" val="238705009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535873-3F0A-4479-A62B-8BB57108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170</a:t>
            </a:fld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F42134C4-5423-4919-82BB-FD10A33C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553FF23-B8E8-410A-96D2-3AE94128081A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it-IT" b="1" dirty="0" err="1"/>
              <a:t>Credits</a:t>
            </a:r>
            <a:endParaRPr lang="it-IT" b="1" dirty="0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8A35CFA0-B118-4D9C-9133-FA388845353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it-IT" b="0" dirty="0"/>
              <a:t>National Instruments </a:t>
            </a:r>
            <a:r>
              <a:rPr lang="it-IT" b="0" dirty="0" err="1"/>
              <a:t>LabVIEW</a:t>
            </a:r>
            <a:r>
              <a:rPr lang="it-IT" b="0" dirty="0"/>
              <a:t> Core 1 (English, 2019)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https://learn.ni.com/training/resources/1232/labview-core-1</a:t>
            </a:r>
            <a:endParaRPr lang="it-IT" dirty="0"/>
          </a:p>
          <a:p>
            <a:r>
              <a:rPr lang="it-IT" b="0" dirty="0"/>
              <a:t>National Instruments </a:t>
            </a:r>
            <a:r>
              <a:rPr lang="it-IT" b="0" dirty="0" err="1"/>
              <a:t>LabVIEW</a:t>
            </a:r>
            <a:r>
              <a:rPr lang="it-IT" b="0" dirty="0"/>
              <a:t> Core 2 (English, 2019)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https://learn.ni.com/training/resources/1242/labview-core-2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514326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171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3: Controllo del flusso di esecuzione</a:t>
            </a:r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D32E2660-B2CA-45C8-BEC6-2CDB37730898}"/>
              </a:ext>
            </a:extLst>
          </p:cNvPr>
          <p:cNvSpPr txBox="1">
            <a:spLocks/>
          </p:cNvSpPr>
          <p:nvPr/>
        </p:nvSpPr>
        <p:spPr>
          <a:xfrm>
            <a:off x="-122354" y="1258637"/>
            <a:ext cx="5512959" cy="4616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dirty="0"/>
              <a:t>Misure in tensione: RSE vs NRSE</a:t>
            </a:r>
          </a:p>
        </p:txBody>
      </p:sp>
      <p:sp>
        <p:nvSpPr>
          <p:cNvPr id="10" name="CasellaDiTesto 7">
            <a:extLst>
              <a:ext uri="{FF2B5EF4-FFF2-40B4-BE49-F238E27FC236}">
                <a16:creationId xmlns:a16="http://schemas.microsoft.com/office/drawing/2014/main" id="{299936AA-6E21-4C6F-9B59-81528150B8AD}"/>
              </a:ext>
            </a:extLst>
          </p:cNvPr>
          <p:cNvSpPr txBox="1"/>
          <p:nvPr/>
        </p:nvSpPr>
        <p:spPr>
          <a:xfrm>
            <a:off x="957713" y="2037809"/>
            <a:ext cx="527762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2A41"/>
                </a:solidFill>
              </a:defRPr>
            </a:lvl1pPr>
          </a:lstStyle>
          <a:p>
            <a:r>
              <a:rPr lang="it-IT" sz="1600" b="1" dirty="0" err="1"/>
              <a:t>Referenced</a:t>
            </a:r>
            <a:r>
              <a:rPr lang="it-IT" sz="1600" b="1" dirty="0"/>
              <a:t> Single-</a:t>
            </a:r>
            <a:r>
              <a:rPr lang="it-IT" sz="1600" b="1" dirty="0" err="1"/>
              <a:t>Ended</a:t>
            </a:r>
            <a:r>
              <a:rPr lang="it-IT" sz="1600" b="1" dirty="0"/>
              <a:t> (RSE)</a:t>
            </a:r>
            <a:br>
              <a:rPr lang="it-IT" dirty="0"/>
            </a:br>
            <a:r>
              <a:rPr lang="it-IT" dirty="0"/>
              <a:t>• In questo caso la misura è fatta rispetto alla terra del</a:t>
            </a:r>
            <a:br>
              <a:rPr lang="it-IT" dirty="0"/>
            </a:br>
            <a:r>
              <a:rPr lang="it-IT" dirty="0"/>
              <a:t>sistema; lo schema elettrico è illustrato in figure</a:t>
            </a:r>
            <a:br>
              <a:rPr lang="it-IT" dirty="0"/>
            </a:br>
            <a:r>
              <a:rPr lang="it-IT" dirty="0"/>
              <a:t>• La maggior parte delle apparecchiature che</a:t>
            </a:r>
            <a:br>
              <a:rPr lang="it-IT" dirty="0"/>
            </a:br>
            <a:r>
              <a:rPr lang="it-IT" dirty="0"/>
              <a:t>generano segnali di questo tipo è costituito da</a:t>
            </a:r>
            <a:br>
              <a:rPr lang="it-IT" dirty="0"/>
            </a:br>
            <a:r>
              <a:rPr lang="it-IT" dirty="0"/>
              <a:t>generatori di segnali connessi alla rete di</a:t>
            </a:r>
            <a:br>
              <a:rPr lang="it-IT" dirty="0"/>
            </a:br>
            <a:r>
              <a:rPr lang="it-IT" dirty="0"/>
              <a:t>alimentazione.</a:t>
            </a:r>
          </a:p>
          <a:p>
            <a:endParaRPr lang="it-IT" dirty="0"/>
          </a:p>
          <a:p>
            <a:endParaRPr lang="it-IT" dirty="0"/>
          </a:p>
          <a:p>
            <a:br>
              <a:rPr lang="it-IT" dirty="0"/>
            </a:br>
            <a:r>
              <a:rPr lang="it-IT" sz="1600" b="1" dirty="0"/>
              <a:t>Non </a:t>
            </a:r>
            <a:r>
              <a:rPr lang="it-IT" sz="1600" b="1" dirty="0" err="1"/>
              <a:t>Referenced</a:t>
            </a:r>
            <a:r>
              <a:rPr lang="it-IT" sz="1600" b="1" dirty="0"/>
              <a:t> Single-</a:t>
            </a:r>
            <a:r>
              <a:rPr lang="it-IT" sz="1600" b="1" dirty="0" err="1"/>
              <a:t>Ended</a:t>
            </a:r>
            <a:r>
              <a:rPr lang="it-IT" sz="1600" b="1" dirty="0"/>
              <a:t> (NRSE)</a:t>
            </a:r>
            <a:br>
              <a:rPr lang="it-IT" dirty="0"/>
            </a:br>
            <a:r>
              <a:rPr lang="it-IT" dirty="0"/>
              <a:t>• In questo caso il polo comune del segnale non</a:t>
            </a:r>
            <a:br>
              <a:rPr lang="it-IT" dirty="0"/>
            </a:br>
            <a:r>
              <a:rPr lang="it-IT" dirty="0"/>
              <a:t>coincide con la terra del sistema di acquisizione;</a:t>
            </a:r>
            <a:br>
              <a:rPr lang="it-IT" dirty="0"/>
            </a:br>
            <a:r>
              <a:rPr lang="it-IT" dirty="0"/>
              <a:t>• lo schema elettrico è illustrato in figura La maggior</a:t>
            </a:r>
            <a:br>
              <a:rPr lang="it-IT" dirty="0"/>
            </a:br>
            <a:r>
              <a:rPr lang="it-IT" dirty="0"/>
              <a:t>parte delle apparecchiature che generano segnali di</a:t>
            </a:r>
            <a:br>
              <a:rPr lang="it-IT" dirty="0"/>
            </a:br>
            <a:r>
              <a:rPr lang="it-IT" dirty="0"/>
              <a:t>questo tipo è costituito da trasformatori, batterie, ecc.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C1F73D-FC1A-46CF-B37E-A99784205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6" r="1784"/>
          <a:stretch/>
        </p:blipFill>
        <p:spPr>
          <a:xfrm>
            <a:off x="6548846" y="1566590"/>
            <a:ext cx="3666308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74700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E535873-3F0A-4479-A62B-8BB57108F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172</a:t>
            </a:fld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F42134C4-5423-4919-82BB-FD10A33C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3FDA9-F9AE-403C-9F04-BD7610E92A8D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580DCB-BA71-4E59-8390-D17E5D6EB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9" t="2852" r="11287" b="2852"/>
          <a:stretch/>
        </p:blipFill>
        <p:spPr>
          <a:xfrm>
            <a:off x="719176" y="226381"/>
            <a:ext cx="9439416" cy="6466751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243C9F-4B74-4B51-B9DF-B5B71BCD1C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42814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4624C38-596C-4039-A766-362E34BC219B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1069408"/>
          </a:xfrm>
        </p:spPr>
        <p:txBody>
          <a:bodyPr/>
          <a:lstStyle/>
          <a:p>
            <a:r>
              <a:rPr lang="it-IT" sz="2000" b="1" dirty="0"/>
              <a:t>Esplorare progetti già sviluppati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34963" y="5403543"/>
            <a:ext cx="9000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rgbClr val="002A41"/>
                </a:solidFill>
              </a:rPr>
              <a:t>Questo è un esempio di progetto </a:t>
            </a:r>
            <a:r>
              <a:rPr lang="it-IT" sz="1200" dirty="0" err="1">
                <a:solidFill>
                  <a:srgbClr val="002A41"/>
                </a:solidFill>
              </a:rPr>
              <a:t>LabVIEW</a:t>
            </a:r>
            <a:r>
              <a:rPr lang="it-IT" sz="1200" dirty="0">
                <a:solidFill>
                  <a:srgbClr val="002A41"/>
                </a:solidFill>
              </a:rPr>
              <a:t>, si possono distinguere le diverse parti ognuna delle quali conterrà file di diversa natura</a:t>
            </a:r>
          </a:p>
          <a:p>
            <a:endParaRPr lang="it-IT" sz="1200" dirty="0">
              <a:solidFill>
                <a:srgbClr val="002A41"/>
              </a:solidFill>
            </a:endParaRPr>
          </a:p>
          <a:p>
            <a:endParaRPr lang="it-IT" sz="1200" dirty="0">
              <a:solidFill>
                <a:srgbClr val="002A41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12FFECD-ED5E-432F-80FF-7CFE16AC6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3529" y="1070355"/>
            <a:ext cx="7069841" cy="4176547"/>
          </a:xfrm>
          <a:prstGeom prst="rect">
            <a:avLst/>
          </a:prstGeom>
        </p:spPr>
      </p:pic>
      <p:graphicFrame>
        <p:nvGraphicFramePr>
          <p:cNvPr id="3" name="Oggetto 2">
            <a:extLst>
              <a:ext uri="{FF2B5EF4-FFF2-40B4-BE49-F238E27FC236}">
                <a16:creationId xmlns:a16="http://schemas.microsoft.com/office/drawing/2014/main" id="{A4E64266-FA84-4269-B678-E8C97B6E94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770829"/>
              </p:ext>
            </p:extLst>
          </p:nvPr>
        </p:nvGraphicFramePr>
        <p:xfrm>
          <a:off x="10025063" y="5332413"/>
          <a:ext cx="1141412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Packager Shell Object" showAsIcon="1" r:id="rId4" imgW="1141560" imgH="347400" progId="Package">
                  <p:embed/>
                </p:oleObj>
              </mc:Choice>
              <mc:Fallback>
                <p:oleObj name="Packager Shell Object" showAsIcon="1" r:id="rId4" imgW="1141560" imgH="347400" progId="Package">
                  <p:embed/>
                  <p:pic>
                    <p:nvPicPr>
                      <p:cNvPr id="3" name="Oggetto 2">
                        <a:extLst>
                          <a:ext uri="{FF2B5EF4-FFF2-40B4-BE49-F238E27FC236}">
                            <a16:creationId xmlns:a16="http://schemas.microsoft.com/office/drawing/2014/main" id="{A4E64266-FA84-4269-B678-E8C97B6E94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25063" y="5332413"/>
                        <a:ext cx="1141412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9931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19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8F038D-9E8C-4979-BE6A-2DDE2D170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658"/>
          <a:stretch/>
        </p:blipFill>
        <p:spPr>
          <a:xfrm>
            <a:off x="422118" y="1087803"/>
            <a:ext cx="4402921" cy="25599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30D1E8-6C6B-4B89-B0EB-B20734558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9932" y="1073278"/>
            <a:ext cx="4095750" cy="3571875"/>
          </a:xfrm>
          <a:prstGeom prst="rect">
            <a:avLst/>
          </a:prstGeom>
        </p:spPr>
      </p:pic>
      <p:sp>
        <p:nvSpPr>
          <p:cNvPr id="15" name="CasellaDiTesto 1">
            <a:extLst>
              <a:ext uri="{FF2B5EF4-FFF2-40B4-BE49-F238E27FC236}">
                <a16:creationId xmlns:a16="http://schemas.microsoft.com/office/drawing/2014/main" id="{26A5D584-9B77-48C2-8354-E2FF0885AACE}"/>
              </a:ext>
            </a:extLst>
          </p:cNvPr>
          <p:cNvSpPr txBox="1"/>
          <p:nvPr/>
        </p:nvSpPr>
        <p:spPr>
          <a:xfrm>
            <a:off x="421686" y="710052"/>
            <a:ext cx="448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2A41"/>
                </a:solidFill>
              </a:rPr>
              <a:t>Tab</a:t>
            </a:r>
            <a:r>
              <a:rPr lang="it-IT" sz="1400" dirty="0">
                <a:solidFill>
                  <a:srgbClr val="002A41"/>
                </a:solidFill>
              </a:rPr>
              <a:t> </a:t>
            </a:r>
            <a:r>
              <a:rPr lang="it-IT" sz="1400" b="1" dirty="0">
                <a:solidFill>
                  <a:srgbClr val="002A41"/>
                </a:solidFill>
              </a:rPr>
              <a:t>Items</a:t>
            </a:r>
            <a:endParaRPr lang="en-US" sz="1400" b="1" dirty="0" err="1">
              <a:solidFill>
                <a:srgbClr val="002A41"/>
              </a:solidFill>
            </a:endParaRPr>
          </a:p>
        </p:txBody>
      </p:sp>
      <p:sp>
        <p:nvSpPr>
          <p:cNvPr id="16" name="CasellaDiTesto 1">
            <a:extLst>
              <a:ext uri="{FF2B5EF4-FFF2-40B4-BE49-F238E27FC236}">
                <a16:creationId xmlns:a16="http://schemas.microsoft.com/office/drawing/2014/main" id="{63624B4F-3A16-4E2F-96B0-B9A444E2E9E7}"/>
              </a:ext>
            </a:extLst>
          </p:cNvPr>
          <p:cNvSpPr txBox="1"/>
          <p:nvPr/>
        </p:nvSpPr>
        <p:spPr>
          <a:xfrm>
            <a:off x="7289076" y="710051"/>
            <a:ext cx="4481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solidFill>
                  <a:srgbClr val="002A41"/>
                </a:solidFill>
              </a:rPr>
              <a:t>Tab</a:t>
            </a:r>
            <a:r>
              <a:rPr lang="it-IT" sz="1400" dirty="0">
                <a:solidFill>
                  <a:srgbClr val="002A41"/>
                </a:solidFill>
              </a:rPr>
              <a:t> </a:t>
            </a:r>
            <a:r>
              <a:rPr lang="it-IT" sz="1400" b="1" dirty="0" err="1">
                <a:solidFill>
                  <a:srgbClr val="002A41"/>
                </a:solidFill>
              </a:rPr>
              <a:t>Files</a:t>
            </a:r>
            <a:endParaRPr lang="en-US" sz="1400" b="1" dirty="0" err="1">
              <a:solidFill>
                <a:srgbClr val="002A4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AE41AF-F519-496D-87E7-AC36763C8D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43" t="10599" r="1506" b="15016"/>
          <a:stretch/>
        </p:blipFill>
        <p:spPr>
          <a:xfrm>
            <a:off x="422118" y="3936274"/>
            <a:ext cx="8464731" cy="5881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467744-BFE8-493E-966C-07D5D6A6E002}"/>
              </a:ext>
            </a:extLst>
          </p:cNvPr>
          <p:cNvSpPr txBox="1"/>
          <p:nvPr/>
        </p:nvSpPr>
        <p:spPr>
          <a:xfrm>
            <a:off x="447739" y="4536296"/>
            <a:ext cx="430887" cy="232170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/>
              <a:t>New </a:t>
            </a:r>
            <a:r>
              <a:rPr lang="it-IT" sz="1200" dirty="0"/>
              <a:t>(VI, Project, other </a:t>
            </a:r>
            <a:r>
              <a:rPr lang="it-IT" sz="1200" dirty="0" err="1"/>
              <a:t>files</a:t>
            </a:r>
            <a:r>
              <a:rPr lang="it-IT" sz="12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C915A6-13AF-46F6-A7BE-4670EB518A24}"/>
              </a:ext>
            </a:extLst>
          </p:cNvPr>
          <p:cNvSpPr txBox="1"/>
          <p:nvPr/>
        </p:nvSpPr>
        <p:spPr>
          <a:xfrm>
            <a:off x="4285524" y="4536296"/>
            <a:ext cx="430887" cy="232170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/>
              <a:t>Open Project</a:t>
            </a:r>
            <a:endParaRPr lang="it-IT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8D9AB5-2BF3-4B1D-A15D-C205270DDED1}"/>
              </a:ext>
            </a:extLst>
          </p:cNvPr>
          <p:cNvSpPr txBox="1"/>
          <p:nvPr/>
        </p:nvSpPr>
        <p:spPr>
          <a:xfrm>
            <a:off x="1392004" y="4536296"/>
            <a:ext cx="430887" cy="232170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/>
              <a:t>Save </a:t>
            </a:r>
            <a:r>
              <a:rPr lang="it-IT" sz="1600" b="1" dirty="0" err="1"/>
              <a:t>all</a:t>
            </a:r>
            <a:r>
              <a:rPr lang="it-IT" sz="1600" b="1" dirty="0"/>
              <a:t> </a:t>
            </a:r>
            <a:r>
              <a:rPr lang="it-IT" sz="1200" dirty="0"/>
              <a:t>(</a:t>
            </a:r>
            <a:r>
              <a:rPr lang="it-IT" sz="1200" dirty="0" err="1"/>
              <a:t>files</a:t>
            </a:r>
            <a:r>
              <a:rPr lang="it-IT" sz="1200" dirty="0"/>
              <a:t> in </a:t>
            </a:r>
            <a:r>
              <a:rPr lang="it-IT" sz="1200" dirty="0" err="1"/>
              <a:t>this</a:t>
            </a:r>
            <a:r>
              <a:rPr lang="it-IT" sz="1200" dirty="0"/>
              <a:t> project)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7F4021-EC7C-4C22-8F47-EAEBA5CA7625}"/>
              </a:ext>
            </a:extLst>
          </p:cNvPr>
          <p:cNvSpPr txBox="1"/>
          <p:nvPr/>
        </p:nvSpPr>
        <p:spPr>
          <a:xfrm>
            <a:off x="3556703" y="4521179"/>
            <a:ext cx="430887" cy="232170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 err="1"/>
              <a:t>Remove</a:t>
            </a:r>
            <a:r>
              <a:rPr lang="it-IT" sz="1600" b="1" dirty="0"/>
              <a:t> </a:t>
            </a:r>
            <a:r>
              <a:rPr lang="it-IT" sz="1600" dirty="0"/>
              <a:t>(from project)</a:t>
            </a:r>
            <a:endParaRPr lang="it-IT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9D1DB3-A1E0-48CB-B1C8-22F68F1BBBF3}"/>
              </a:ext>
            </a:extLst>
          </p:cNvPr>
          <p:cNvSpPr txBox="1"/>
          <p:nvPr/>
        </p:nvSpPr>
        <p:spPr>
          <a:xfrm>
            <a:off x="4788020" y="4536296"/>
            <a:ext cx="430887" cy="232170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/>
              <a:t>Save Project</a:t>
            </a:r>
            <a:endParaRPr lang="it-IT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16778C-B8A4-4AE1-9D51-00C47B897B2A}"/>
              </a:ext>
            </a:extLst>
          </p:cNvPr>
          <p:cNvSpPr txBox="1"/>
          <p:nvPr/>
        </p:nvSpPr>
        <p:spPr>
          <a:xfrm>
            <a:off x="917600" y="4536296"/>
            <a:ext cx="430887" cy="232170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/>
              <a:t>Open </a:t>
            </a:r>
            <a:r>
              <a:rPr lang="it-IT" sz="1200" dirty="0"/>
              <a:t>(VI, Project, other </a:t>
            </a:r>
            <a:r>
              <a:rPr lang="it-IT" sz="1200" dirty="0" err="1"/>
              <a:t>files</a:t>
            </a:r>
            <a:r>
              <a:rPr lang="it-IT" sz="1200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764B10-3EEC-4752-AE2F-E8A166D41BAB}"/>
              </a:ext>
            </a:extLst>
          </p:cNvPr>
          <p:cNvSpPr txBox="1"/>
          <p:nvPr/>
        </p:nvSpPr>
        <p:spPr>
          <a:xfrm>
            <a:off x="5481036" y="4536296"/>
            <a:ext cx="430887" cy="232170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/>
              <a:t>Filter Project View</a:t>
            </a:r>
            <a:endParaRPr lang="it-IT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F9C320-38D8-4C1A-A026-3AE3F4D032F7}"/>
              </a:ext>
            </a:extLst>
          </p:cNvPr>
          <p:cNvSpPr txBox="1"/>
          <p:nvPr/>
        </p:nvSpPr>
        <p:spPr>
          <a:xfrm>
            <a:off x="6174052" y="4536296"/>
            <a:ext cx="430887" cy="232170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/>
              <a:t>Project Properties</a:t>
            </a:r>
            <a:endParaRPr lang="it-IT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127264-B131-4F31-A28F-A8047E2CAEC2}"/>
              </a:ext>
            </a:extLst>
          </p:cNvPr>
          <p:cNvSpPr txBox="1"/>
          <p:nvPr/>
        </p:nvSpPr>
        <p:spPr>
          <a:xfrm>
            <a:off x="6691288" y="4536296"/>
            <a:ext cx="430887" cy="232170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 err="1"/>
              <a:t>Resolve</a:t>
            </a:r>
            <a:r>
              <a:rPr lang="it-IT" sz="1600" b="1" dirty="0"/>
              <a:t> Conflict</a:t>
            </a:r>
            <a:endParaRPr lang="it-IT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CA864A-CE4C-4F8D-9BDE-C4731FBC28E3}"/>
              </a:ext>
            </a:extLst>
          </p:cNvPr>
          <p:cNvSpPr txBox="1"/>
          <p:nvPr/>
        </p:nvSpPr>
        <p:spPr>
          <a:xfrm>
            <a:off x="7501304" y="4536296"/>
            <a:ext cx="430887" cy="232170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/>
              <a:t>Build </a:t>
            </a:r>
            <a:r>
              <a:rPr lang="it-IT" sz="1600" b="1" dirty="0" err="1"/>
              <a:t>All</a:t>
            </a:r>
            <a:endParaRPr lang="it-IT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0FB6374-A617-4AA7-994A-F053233CC817}"/>
              </a:ext>
            </a:extLst>
          </p:cNvPr>
          <p:cNvSpPr txBox="1"/>
          <p:nvPr/>
        </p:nvSpPr>
        <p:spPr>
          <a:xfrm>
            <a:off x="7989061" y="4536296"/>
            <a:ext cx="430887" cy="232170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/>
              <a:t>Build Selected</a:t>
            </a:r>
            <a:endParaRPr lang="it-IT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9F2D9A-1403-4F3E-9961-613844D7B662}"/>
              </a:ext>
            </a:extLst>
          </p:cNvPr>
          <p:cNvSpPr txBox="1"/>
          <p:nvPr/>
        </p:nvSpPr>
        <p:spPr>
          <a:xfrm>
            <a:off x="8408151" y="4536296"/>
            <a:ext cx="430887" cy="232170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 err="1"/>
              <a:t>Run</a:t>
            </a:r>
            <a:r>
              <a:rPr lang="it-IT" sz="1600" b="1" dirty="0"/>
              <a:t> From Build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392768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AAFFFF2-11D8-455C-9C1E-6E0A7B59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3" y="356710"/>
            <a:ext cx="10480745" cy="671990"/>
          </a:xfrm>
        </p:spPr>
        <p:txBody>
          <a:bodyPr/>
          <a:lstStyle/>
          <a:p>
            <a:r>
              <a:rPr lang="it-IT" dirty="0"/>
              <a:t>Corso </a:t>
            </a:r>
            <a:r>
              <a:rPr lang="it-IT" dirty="0" err="1"/>
              <a:t>LabVIEW</a:t>
            </a:r>
            <a:endParaRPr lang="it-IT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B20EA37B-1DAE-475D-81F0-81F0B3E397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8"/>
          </p:nvPr>
        </p:nvSpPr>
        <p:spPr>
          <a:xfrm>
            <a:off x="1962260" y="1055627"/>
            <a:ext cx="8267479" cy="908963"/>
          </a:xfrm>
          <a:solidFill>
            <a:srgbClr val="FFB81C"/>
          </a:solidFill>
          <a:ln w="9525"/>
        </p:spPr>
        <p:txBody>
          <a:bodyPr anchor="ctr"/>
          <a:lstStyle/>
          <a:p>
            <a:pPr lvl="1" algn="ctr"/>
            <a:r>
              <a:rPr lang="it-IT" b="1" dirty="0"/>
              <a:t>Modulo 1, 2, 3</a:t>
            </a:r>
            <a:r>
              <a:rPr lang="it-IT" dirty="0"/>
              <a:t> </a:t>
            </a:r>
          </a:p>
          <a:p>
            <a:pPr lvl="1" algn="ctr"/>
            <a:r>
              <a:rPr lang="it-IT" dirty="0"/>
              <a:t>Introduzione, elementi di </a:t>
            </a:r>
            <a:r>
              <a:rPr lang="it-IT" dirty="0" err="1"/>
              <a:t>LabVIEW</a:t>
            </a:r>
            <a:r>
              <a:rPr lang="it-IT" dirty="0"/>
              <a:t>  e controllo del flusso di esecuzione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9"/>
          </p:nvPr>
        </p:nvSpPr>
        <p:spPr>
          <a:xfrm>
            <a:off x="1962260" y="2088035"/>
            <a:ext cx="2520000" cy="1440000"/>
          </a:xfrm>
          <a:ln w="9525"/>
        </p:spPr>
        <p:txBody>
          <a:bodyPr/>
          <a:lstStyle/>
          <a:p>
            <a:pPr lvl="1" algn="ctr"/>
            <a:r>
              <a:rPr lang="it-IT" b="1" dirty="0"/>
              <a:t>Modulo 4-1</a:t>
            </a:r>
          </a:p>
          <a:p>
            <a:pPr lvl="1" algn="ctr"/>
            <a:r>
              <a:rPr lang="it-IT" dirty="0"/>
              <a:t>Tipi di dati </a:t>
            </a:r>
          </a:p>
          <a:p>
            <a:pPr lvl="1" algn="ctr"/>
            <a:r>
              <a:rPr lang="it-IT" dirty="0"/>
              <a:t>e gestione I/O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4801846A-D08C-4500-839F-D9DB8F5005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92192" y="2088035"/>
            <a:ext cx="2520000" cy="1440000"/>
          </a:xfrm>
          <a:ln w="9525"/>
        </p:spPr>
        <p:txBody>
          <a:bodyPr/>
          <a:lstStyle/>
          <a:p>
            <a:pPr lvl="1" algn="ctr"/>
            <a:r>
              <a:rPr lang="it-IT" b="1" dirty="0"/>
              <a:t>Modulo 4-2</a:t>
            </a:r>
            <a:r>
              <a:rPr lang="it-IT" dirty="0"/>
              <a:t> </a:t>
            </a:r>
          </a:p>
          <a:p>
            <a:pPr lvl="1" algn="ctr"/>
            <a:r>
              <a:rPr lang="it-IT" dirty="0"/>
              <a:t>Tipi di dati </a:t>
            </a:r>
          </a:p>
          <a:p>
            <a:pPr lvl="1" algn="ctr"/>
            <a:r>
              <a:rPr lang="it-IT" dirty="0"/>
              <a:t>e gestione I/O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2670C85-EA30-4C5C-96ED-AFA11F13543E}"/>
              </a:ext>
            </a:extLst>
          </p:cNvPr>
          <p:cNvSpPr txBox="1">
            <a:spLocks/>
          </p:cNvSpPr>
          <p:nvPr/>
        </p:nvSpPr>
        <p:spPr>
          <a:xfrm>
            <a:off x="1962260" y="3651480"/>
            <a:ext cx="2520000" cy="1440000"/>
          </a:xfrm>
          <a:prstGeom prst="rect">
            <a:avLst/>
          </a:prstGeom>
          <a:ln w="9525">
            <a:solidFill>
              <a:schemeClr val="accent1"/>
            </a:solidFill>
          </a:ln>
        </p:spPr>
        <p:txBody>
          <a:bodyPr vert="horz" lIns="10800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3pPr>
            <a:lvl4pPr marL="0" indent="-18256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4pPr>
            <a:lvl5pPr marL="0" indent="-184146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it-IT" sz="13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it-IT" b="1" dirty="0"/>
              <a:t>Modulo 5-2</a:t>
            </a:r>
            <a:r>
              <a:rPr lang="it-IT" dirty="0"/>
              <a:t> </a:t>
            </a:r>
          </a:p>
          <a:p>
            <a:pPr lvl="1" algn="ctr"/>
            <a:r>
              <a:rPr lang="it-IT" dirty="0"/>
              <a:t>Programmazione </a:t>
            </a:r>
          </a:p>
          <a:p>
            <a:pPr lvl="1" algn="ctr"/>
            <a:r>
              <a:rPr lang="it-IT" dirty="0"/>
              <a:t>avanzata</a:t>
            </a:r>
          </a:p>
        </p:txBody>
      </p:sp>
      <p:sp>
        <p:nvSpPr>
          <p:cNvPr id="14" name="Segnaposto contenuto 7">
            <a:extLst>
              <a:ext uri="{FF2B5EF4-FFF2-40B4-BE49-F238E27FC236}">
                <a16:creationId xmlns:a16="http://schemas.microsoft.com/office/drawing/2014/main" id="{A07B67BB-0DBB-4E47-81D2-EDA683949495}"/>
              </a:ext>
            </a:extLst>
          </p:cNvPr>
          <p:cNvSpPr txBox="1">
            <a:spLocks/>
          </p:cNvSpPr>
          <p:nvPr/>
        </p:nvSpPr>
        <p:spPr>
          <a:xfrm>
            <a:off x="4906759" y="3651480"/>
            <a:ext cx="2520000" cy="1440000"/>
          </a:xfrm>
          <a:prstGeom prst="rect">
            <a:avLst/>
          </a:prstGeom>
          <a:ln w="9525">
            <a:solidFill>
              <a:schemeClr val="accent1"/>
            </a:solidFill>
          </a:ln>
        </p:spPr>
        <p:txBody>
          <a:bodyPr vert="horz" lIns="10800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3pPr>
            <a:lvl4pPr marL="0" indent="-18256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4pPr>
            <a:lvl5pPr marL="0" indent="-184146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it-IT" sz="13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it-IT" b="1" dirty="0"/>
              <a:t>Modulo 6</a:t>
            </a:r>
            <a:r>
              <a:rPr lang="it-IT" dirty="0"/>
              <a:t> </a:t>
            </a:r>
          </a:p>
          <a:p>
            <a:pPr lvl="1" algn="ctr"/>
            <a:r>
              <a:rPr lang="it-IT" dirty="0"/>
              <a:t>Gestione</a:t>
            </a:r>
          </a:p>
          <a:p>
            <a:pPr lvl="1" algn="ctr"/>
            <a:r>
              <a:rPr lang="it-IT" dirty="0"/>
              <a:t> loop paralleli</a:t>
            </a:r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01368445-41C4-42F6-A988-45C4EAE6FFF5}"/>
              </a:ext>
            </a:extLst>
          </p:cNvPr>
          <p:cNvSpPr txBox="1">
            <a:spLocks/>
          </p:cNvSpPr>
          <p:nvPr/>
        </p:nvSpPr>
        <p:spPr>
          <a:xfrm>
            <a:off x="7719937" y="3651480"/>
            <a:ext cx="2520000" cy="1440000"/>
          </a:xfrm>
          <a:prstGeom prst="rect">
            <a:avLst/>
          </a:prstGeom>
          <a:ln w="9525">
            <a:solidFill>
              <a:schemeClr val="accent1"/>
            </a:solidFill>
          </a:ln>
        </p:spPr>
        <p:txBody>
          <a:bodyPr vert="horz" lIns="10800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3pPr>
            <a:lvl4pPr marL="0" indent="-18256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4pPr>
            <a:lvl5pPr marL="0" indent="-184146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it-IT" sz="13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it-IT" b="1" dirty="0"/>
              <a:t>Modulo 7</a:t>
            </a:r>
            <a:r>
              <a:rPr lang="it-IT" dirty="0"/>
              <a:t> </a:t>
            </a:r>
          </a:p>
          <a:p>
            <a:pPr lvl="1" algn="ctr"/>
            <a:r>
              <a:rPr lang="it-IT" dirty="0"/>
              <a:t>Programmazione </a:t>
            </a:r>
          </a:p>
          <a:p>
            <a:pPr lvl="1" algn="ctr"/>
            <a:r>
              <a:rPr lang="it-IT" dirty="0" err="1"/>
              <a:t>Event</a:t>
            </a:r>
            <a:r>
              <a:rPr lang="it-IT" dirty="0"/>
              <a:t> - </a:t>
            </a:r>
            <a:r>
              <a:rPr lang="it-IT" dirty="0" err="1"/>
              <a:t>Driven</a:t>
            </a:r>
            <a:endParaRPr lang="it-IT" dirty="0"/>
          </a:p>
        </p:txBody>
      </p:sp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3D1E8020-4027-4DDE-8B16-F62E83A69926}"/>
              </a:ext>
            </a:extLst>
          </p:cNvPr>
          <p:cNvSpPr txBox="1">
            <a:spLocks/>
          </p:cNvSpPr>
          <p:nvPr/>
        </p:nvSpPr>
        <p:spPr>
          <a:xfrm>
            <a:off x="1962260" y="5214925"/>
            <a:ext cx="8267478" cy="910800"/>
          </a:xfrm>
          <a:prstGeom prst="rect">
            <a:avLst/>
          </a:prstGeom>
          <a:solidFill>
            <a:srgbClr val="002A41"/>
          </a:solidFill>
          <a:ln w="9525">
            <a:solidFill>
              <a:schemeClr val="accent1"/>
            </a:solidFill>
          </a:ln>
        </p:spPr>
        <p:txBody>
          <a:bodyPr vert="horz" lIns="108000" tIns="10800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3pPr>
            <a:lvl4pPr marL="0" indent="-18256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4pPr>
            <a:lvl5pPr marL="0" indent="-184146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it-IT" sz="13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it-IT" b="1" dirty="0">
                <a:solidFill>
                  <a:schemeClr val="bg1">
                    <a:lumMod val="95000"/>
                  </a:schemeClr>
                </a:solidFill>
              </a:rPr>
              <a:t>Modulo 8</a:t>
            </a:r>
          </a:p>
          <a:p>
            <a:pPr lvl="1" algn="ctr"/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Extra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2B9F9C-C0A9-4E81-BDA6-54B0B8D0443B}"/>
              </a:ext>
            </a:extLst>
          </p:cNvPr>
          <p:cNvSpPr txBox="1"/>
          <p:nvPr/>
        </p:nvSpPr>
        <p:spPr>
          <a:xfrm>
            <a:off x="2150264" y="5260852"/>
            <a:ext cx="575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dirty="0">
                <a:solidFill>
                  <a:srgbClr val="FFB81C"/>
                </a:solidFill>
                <a:latin typeface="Tiempos Text Regular" panose="02020503060303060403" pitchFamily="18" charset="0"/>
              </a:rPr>
              <a:t>8</a:t>
            </a:r>
            <a:endParaRPr lang="it-IT" sz="2000" dirty="0">
              <a:solidFill>
                <a:srgbClr val="FFB81C"/>
              </a:solidFill>
              <a:latin typeface="Tiempos Text Regular" panose="02020503060303060403" pitchFamily="18" charset="0"/>
            </a:endParaRP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3196D810-BBEE-4F53-B4D1-12EEF2FCC96C}"/>
              </a:ext>
            </a:extLst>
          </p:cNvPr>
          <p:cNvSpPr txBox="1">
            <a:spLocks/>
          </p:cNvSpPr>
          <p:nvPr/>
        </p:nvSpPr>
        <p:spPr>
          <a:xfrm>
            <a:off x="7709738" y="2088035"/>
            <a:ext cx="2520000" cy="1440000"/>
          </a:xfrm>
          <a:prstGeom prst="rect">
            <a:avLst/>
          </a:prstGeom>
          <a:ln w="9525">
            <a:solidFill>
              <a:schemeClr val="accent1"/>
            </a:solidFill>
          </a:ln>
        </p:spPr>
        <p:txBody>
          <a:bodyPr vert="horz" lIns="10800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3pPr>
            <a:lvl4pPr marL="0" indent="-18256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4pPr>
            <a:lvl5pPr marL="0" indent="-184146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it-IT" sz="13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ctr"/>
            <a:r>
              <a:rPr lang="it-IT" b="1" dirty="0"/>
              <a:t>Modulo 5-1</a:t>
            </a:r>
            <a:r>
              <a:rPr lang="it-IT" dirty="0"/>
              <a:t> </a:t>
            </a:r>
          </a:p>
          <a:p>
            <a:pPr lvl="1" algn="ctr"/>
            <a:r>
              <a:rPr lang="it-IT" dirty="0"/>
              <a:t>Programmazione </a:t>
            </a:r>
          </a:p>
          <a:p>
            <a:pPr lvl="1" algn="ctr"/>
            <a:r>
              <a:rPr lang="it-IT" dirty="0"/>
              <a:t>avanzata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EAD739B-6BB3-4E3E-B9FA-9C03064F070C}"/>
              </a:ext>
            </a:extLst>
          </p:cNvPr>
          <p:cNvGrpSpPr/>
          <p:nvPr/>
        </p:nvGrpSpPr>
        <p:grpSpPr>
          <a:xfrm>
            <a:off x="1977650" y="946063"/>
            <a:ext cx="696789" cy="1055204"/>
            <a:chOff x="1977650" y="946063"/>
            <a:chExt cx="696789" cy="10552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C2103C-1328-4683-8FB3-C4AF3FB95358}"/>
                </a:ext>
              </a:extLst>
            </p:cNvPr>
            <p:cNvSpPr txBox="1"/>
            <p:nvPr/>
          </p:nvSpPr>
          <p:spPr>
            <a:xfrm>
              <a:off x="2232021" y="1077937"/>
              <a:ext cx="4424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6000" dirty="0">
                  <a:solidFill>
                    <a:srgbClr val="002A41"/>
                  </a:solidFill>
                  <a:latin typeface="Tiempos Text Regular" panose="02020503060303060403" pitchFamily="18" charset="0"/>
                </a:rPr>
                <a:t>1</a:t>
              </a:r>
              <a:endParaRPr lang="it-IT" sz="2000" dirty="0">
                <a:solidFill>
                  <a:srgbClr val="002A41"/>
                </a:solidFill>
                <a:latin typeface="Tiempos Text Regular" panose="02020503060303060403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38D48BD-E183-49DC-BA13-49F27D473C27}"/>
                </a:ext>
              </a:extLst>
            </p:cNvPr>
            <p:cNvSpPr txBox="1"/>
            <p:nvPr/>
          </p:nvSpPr>
          <p:spPr>
            <a:xfrm rot="16200000">
              <a:off x="1623707" y="1300006"/>
              <a:ext cx="1015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>
                  <a:solidFill>
                    <a:srgbClr val="002A41"/>
                  </a:solidFill>
                  <a:latin typeface="Tiempos Text Regular" panose="02020503060303060403" pitchFamily="18" charset="0"/>
                </a:rPr>
                <a:t>giornata</a:t>
              </a:r>
              <a:endParaRPr lang="it-IT" sz="500" dirty="0">
                <a:solidFill>
                  <a:srgbClr val="002A41"/>
                </a:solidFill>
                <a:latin typeface="Tiempos Text Regular" panose="02020503060303060403" pitchFamily="18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0FBFB0C-2F49-4307-B44C-D805BAB0A5AA}"/>
              </a:ext>
            </a:extLst>
          </p:cNvPr>
          <p:cNvGrpSpPr/>
          <p:nvPr/>
        </p:nvGrpSpPr>
        <p:grpSpPr>
          <a:xfrm>
            <a:off x="1962260" y="2523823"/>
            <a:ext cx="696789" cy="1147537"/>
            <a:chOff x="1977650" y="946063"/>
            <a:chExt cx="696789" cy="114753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DC2E9A2-0251-45C7-B0B7-973D08ACAA2E}"/>
                </a:ext>
              </a:extLst>
            </p:cNvPr>
            <p:cNvSpPr txBox="1"/>
            <p:nvPr/>
          </p:nvSpPr>
          <p:spPr>
            <a:xfrm>
              <a:off x="2232021" y="1077937"/>
              <a:ext cx="4424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6000" dirty="0">
                  <a:solidFill>
                    <a:srgbClr val="002A41"/>
                  </a:solidFill>
                  <a:latin typeface="Tiempos Text Regular" panose="02020503060303060403" pitchFamily="18" charset="0"/>
                </a:rPr>
                <a:t>1</a:t>
              </a:r>
              <a:endParaRPr lang="it-IT" sz="2000" dirty="0">
                <a:solidFill>
                  <a:srgbClr val="002A41"/>
                </a:solidFill>
                <a:latin typeface="Tiempos Text Regular" panose="02020503060303060403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3D71D7E-2AB8-46DD-8896-370998932A5F}"/>
                </a:ext>
              </a:extLst>
            </p:cNvPr>
            <p:cNvSpPr txBox="1"/>
            <p:nvPr/>
          </p:nvSpPr>
          <p:spPr>
            <a:xfrm rot="16200000">
              <a:off x="1623707" y="1300006"/>
              <a:ext cx="1015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>
                  <a:solidFill>
                    <a:srgbClr val="002A41"/>
                  </a:solidFill>
                  <a:latin typeface="Tiempos Text Regular" panose="02020503060303060403" pitchFamily="18" charset="0"/>
                </a:rPr>
                <a:t>giornata</a:t>
              </a:r>
              <a:endParaRPr lang="it-IT" sz="500" dirty="0">
                <a:solidFill>
                  <a:srgbClr val="002A41"/>
                </a:solidFill>
                <a:latin typeface="Tiempos Text Regular" panose="02020503060303060403" pitchFamily="18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41F2E1C9-CFBC-4D6D-8E0C-3BC5B7E193EE}"/>
              </a:ext>
            </a:extLst>
          </p:cNvPr>
          <p:cNvGrpSpPr/>
          <p:nvPr/>
        </p:nvGrpSpPr>
        <p:grpSpPr>
          <a:xfrm>
            <a:off x="4883882" y="2534553"/>
            <a:ext cx="696789" cy="1147537"/>
            <a:chOff x="1977650" y="946063"/>
            <a:chExt cx="696789" cy="114753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4148AAD-1467-49CA-B1EF-57E21281C1FA}"/>
                </a:ext>
              </a:extLst>
            </p:cNvPr>
            <p:cNvSpPr txBox="1"/>
            <p:nvPr/>
          </p:nvSpPr>
          <p:spPr>
            <a:xfrm>
              <a:off x="2232021" y="1077937"/>
              <a:ext cx="4424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6000" dirty="0">
                  <a:solidFill>
                    <a:srgbClr val="002A41"/>
                  </a:solidFill>
                  <a:latin typeface="Tiempos Text Regular" panose="02020503060303060403" pitchFamily="18" charset="0"/>
                </a:rPr>
                <a:t>3</a:t>
              </a:r>
              <a:endParaRPr lang="it-IT" sz="2000" dirty="0">
                <a:solidFill>
                  <a:srgbClr val="002A41"/>
                </a:solidFill>
                <a:latin typeface="Tiempos Text Regular" panose="02020503060303060403" pitchFamily="18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DE3BA92-25EF-476B-8A7A-46EF9D2ADF10}"/>
                </a:ext>
              </a:extLst>
            </p:cNvPr>
            <p:cNvSpPr txBox="1"/>
            <p:nvPr/>
          </p:nvSpPr>
          <p:spPr>
            <a:xfrm rot="16200000">
              <a:off x="1623707" y="1300006"/>
              <a:ext cx="1015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>
                  <a:solidFill>
                    <a:srgbClr val="002A41"/>
                  </a:solidFill>
                  <a:latin typeface="Tiempos Text Regular" panose="02020503060303060403" pitchFamily="18" charset="0"/>
                </a:rPr>
                <a:t>giornata</a:t>
              </a:r>
              <a:endParaRPr lang="it-IT" sz="500" dirty="0">
                <a:solidFill>
                  <a:srgbClr val="002A41"/>
                </a:solidFill>
                <a:latin typeface="Tiempos Text Regular" panose="02020503060303060403" pitchFamily="18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6150762-F7DC-4FB1-930B-296CEE336287}"/>
              </a:ext>
            </a:extLst>
          </p:cNvPr>
          <p:cNvGrpSpPr/>
          <p:nvPr/>
        </p:nvGrpSpPr>
        <p:grpSpPr>
          <a:xfrm>
            <a:off x="7680334" y="2534553"/>
            <a:ext cx="696789" cy="1147537"/>
            <a:chOff x="1977650" y="946063"/>
            <a:chExt cx="696789" cy="114753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5E6A3BA-DD38-4366-BE12-BCE36822E91B}"/>
                </a:ext>
              </a:extLst>
            </p:cNvPr>
            <p:cNvSpPr txBox="1"/>
            <p:nvPr/>
          </p:nvSpPr>
          <p:spPr>
            <a:xfrm>
              <a:off x="2232021" y="1077937"/>
              <a:ext cx="4424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6000" dirty="0">
                  <a:solidFill>
                    <a:srgbClr val="002A41"/>
                  </a:solidFill>
                  <a:latin typeface="Tiempos Text Regular" panose="02020503060303060403" pitchFamily="18" charset="0"/>
                </a:rPr>
                <a:t>4</a:t>
              </a:r>
              <a:endParaRPr lang="it-IT" sz="2000" dirty="0">
                <a:solidFill>
                  <a:srgbClr val="002A41"/>
                </a:solidFill>
                <a:latin typeface="Tiempos Text Regular" panose="02020503060303060403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A5D106-3146-4AC6-B1A4-9BE1B0C34929}"/>
                </a:ext>
              </a:extLst>
            </p:cNvPr>
            <p:cNvSpPr txBox="1"/>
            <p:nvPr/>
          </p:nvSpPr>
          <p:spPr>
            <a:xfrm rot="16200000">
              <a:off x="1623707" y="1300006"/>
              <a:ext cx="1015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>
                  <a:solidFill>
                    <a:srgbClr val="002A41"/>
                  </a:solidFill>
                  <a:latin typeface="Tiempos Text Regular" panose="02020503060303060403" pitchFamily="18" charset="0"/>
                </a:rPr>
                <a:t>giornata</a:t>
              </a:r>
              <a:endParaRPr lang="it-IT" sz="500" dirty="0">
                <a:solidFill>
                  <a:srgbClr val="002A41"/>
                </a:solidFill>
                <a:latin typeface="Tiempos Text Regular" panose="02020503060303060403" pitchFamily="18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1DC4C8C-7A9F-48AF-8587-0B5C7B76A058}"/>
              </a:ext>
            </a:extLst>
          </p:cNvPr>
          <p:cNvGrpSpPr/>
          <p:nvPr/>
        </p:nvGrpSpPr>
        <p:grpSpPr>
          <a:xfrm>
            <a:off x="7680334" y="4097999"/>
            <a:ext cx="696789" cy="1147537"/>
            <a:chOff x="1977650" y="946063"/>
            <a:chExt cx="696789" cy="114753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A61D6B2-7CCE-49F1-B0F3-ABDDBDBF080F}"/>
                </a:ext>
              </a:extLst>
            </p:cNvPr>
            <p:cNvSpPr txBox="1"/>
            <p:nvPr/>
          </p:nvSpPr>
          <p:spPr>
            <a:xfrm>
              <a:off x="2232021" y="1077937"/>
              <a:ext cx="4424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6000" dirty="0">
                  <a:solidFill>
                    <a:srgbClr val="002A41"/>
                  </a:solidFill>
                  <a:latin typeface="Tiempos Text Regular" panose="02020503060303060403" pitchFamily="18" charset="0"/>
                </a:rPr>
                <a:t>7</a:t>
              </a:r>
              <a:endParaRPr lang="it-IT" sz="2000" dirty="0">
                <a:solidFill>
                  <a:srgbClr val="002A41"/>
                </a:solidFill>
                <a:latin typeface="Tiempos Text Regular" panose="02020503060303060403" pitchFamily="18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02620F0-3853-4E4B-9431-CB580BAED43E}"/>
                </a:ext>
              </a:extLst>
            </p:cNvPr>
            <p:cNvSpPr txBox="1"/>
            <p:nvPr/>
          </p:nvSpPr>
          <p:spPr>
            <a:xfrm rot="16200000">
              <a:off x="1623707" y="1300006"/>
              <a:ext cx="1015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>
                  <a:solidFill>
                    <a:srgbClr val="002A41"/>
                  </a:solidFill>
                  <a:latin typeface="Tiempos Text Regular" panose="02020503060303060403" pitchFamily="18" charset="0"/>
                </a:rPr>
                <a:t>giornata</a:t>
              </a:r>
              <a:endParaRPr lang="it-IT" sz="500" dirty="0">
                <a:solidFill>
                  <a:srgbClr val="002A41"/>
                </a:solidFill>
                <a:latin typeface="Tiempos Text Regular" panose="02020503060303060403" pitchFamily="18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D1772D8-FA7D-4504-BD7B-137FE0775A3A}"/>
              </a:ext>
            </a:extLst>
          </p:cNvPr>
          <p:cNvGrpSpPr/>
          <p:nvPr/>
        </p:nvGrpSpPr>
        <p:grpSpPr>
          <a:xfrm>
            <a:off x="4906759" y="4068686"/>
            <a:ext cx="696789" cy="1147537"/>
            <a:chOff x="1977650" y="946063"/>
            <a:chExt cx="696789" cy="114753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DA44702-DD0D-4F44-BC6C-07DA90F1AEE0}"/>
                </a:ext>
              </a:extLst>
            </p:cNvPr>
            <p:cNvSpPr txBox="1"/>
            <p:nvPr/>
          </p:nvSpPr>
          <p:spPr>
            <a:xfrm>
              <a:off x="2232021" y="1077937"/>
              <a:ext cx="4424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6000" dirty="0">
                  <a:solidFill>
                    <a:srgbClr val="002A41"/>
                  </a:solidFill>
                  <a:latin typeface="Tiempos Text Regular" panose="02020503060303060403" pitchFamily="18" charset="0"/>
                </a:rPr>
                <a:t>6</a:t>
              </a:r>
              <a:endParaRPr lang="it-IT" sz="2000" dirty="0">
                <a:solidFill>
                  <a:srgbClr val="002A41"/>
                </a:solidFill>
                <a:latin typeface="Tiempos Text Regular" panose="02020503060303060403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F063B7F-D718-47F4-AB9E-1666DF84751A}"/>
                </a:ext>
              </a:extLst>
            </p:cNvPr>
            <p:cNvSpPr txBox="1"/>
            <p:nvPr/>
          </p:nvSpPr>
          <p:spPr>
            <a:xfrm rot="16200000">
              <a:off x="1623707" y="1300006"/>
              <a:ext cx="1015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>
                  <a:solidFill>
                    <a:srgbClr val="002A41"/>
                  </a:solidFill>
                  <a:latin typeface="Tiempos Text Regular" panose="02020503060303060403" pitchFamily="18" charset="0"/>
                </a:rPr>
                <a:t>giornata</a:t>
              </a:r>
              <a:endParaRPr lang="it-IT" sz="500" dirty="0">
                <a:solidFill>
                  <a:srgbClr val="002A41"/>
                </a:solidFill>
                <a:latin typeface="Tiempos Text Regular" panose="02020503060303060403" pitchFamily="18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176192E-A372-4A88-BC52-7D93BF4D4105}"/>
              </a:ext>
            </a:extLst>
          </p:cNvPr>
          <p:cNvGrpSpPr/>
          <p:nvPr/>
        </p:nvGrpSpPr>
        <p:grpSpPr>
          <a:xfrm>
            <a:off x="1921642" y="4081794"/>
            <a:ext cx="696789" cy="1147537"/>
            <a:chOff x="1921642" y="4081794"/>
            <a:chExt cx="696789" cy="114753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224364-4482-4601-AF75-1EBEC7EEA69F}"/>
                </a:ext>
              </a:extLst>
            </p:cNvPr>
            <p:cNvSpPr txBox="1"/>
            <p:nvPr/>
          </p:nvSpPr>
          <p:spPr>
            <a:xfrm>
              <a:off x="2176013" y="4213668"/>
              <a:ext cx="44241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6000" dirty="0">
                  <a:solidFill>
                    <a:srgbClr val="002A41"/>
                  </a:solidFill>
                  <a:latin typeface="Tiempos Text Regular" panose="02020503060303060403" pitchFamily="18" charset="0"/>
                </a:rPr>
                <a:t>5</a:t>
              </a:r>
              <a:endParaRPr lang="it-IT" sz="2000" dirty="0">
                <a:solidFill>
                  <a:srgbClr val="002A41"/>
                </a:solidFill>
                <a:latin typeface="Tiempos Text Regular" panose="02020503060303060403" pitchFamily="18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B6A8CBE-C9EF-490E-AFC7-7702046D79FF}"/>
                </a:ext>
              </a:extLst>
            </p:cNvPr>
            <p:cNvSpPr txBox="1"/>
            <p:nvPr/>
          </p:nvSpPr>
          <p:spPr>
            <a:xfrm rot="16200000">
              <a:off x="1567699" y="4435737"/>
              <a:ext cx="10156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400" dirty="0">
                  <a:solidFill>
                    <a:srgbClr val="002A41"/>
                  </a:solidFill>
                  <a:latin typeface="Tiempos Text Regular" panose="02020503060303060403" pitchFamily="18" charset="0"/>
                </a:rPr>
                <a:t>giornata</a:t>
              </a:r>
              <a:endParaRPr lang="it-IT" sz="500" dirty="0">
                <a:solidFill>
                  <a:srgbClr val="002A41"/>
                </a:solidFill>
                <a:latin typeface="Tiempos Text Regular" panose="02020503060303060403" pitchFamily="18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0B40D5E6-6596-409B-98B2-E355DE94FEDC}"/>
              </a:ext>
            </a:extLst>
          </p:cNvPr>
          <p:cNvSpPr txBox="1"/>
          <p:nvPr/>
        </p:nvSpPr>
        <p:spPr>
          <a:xfrm rot="16200000">
            <a:off x="1594342" y="5491350"/>
            <a:ext cx="1015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FFB81C"/>
                </a:solidFill>
                <a:latin typeface="Tiempos Text Regular" panose="02020503060303060403" pitchFamily="18" charset="0"/>
              </a:rPr>
              <a:t>giornata</a:t>
            </a:r>
            <a:endParaRPr lang="it-IT" sz="500" dirty="0">
              <a:solidFill>
                <a:srgbClr val="FFB81C"/>
              </a:solidFill>
              <a:latin typeface="Tiempos Text Regular" panose="0202050306030306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07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Up 9">
            <a:extLst>
              <a:ext uri="{FF2B5EF4-FFF2-40B4-BE49-F238E27FC236}">
                <a16:creationId xmlns:a16="http://schemas.microsoft.com/office/drawing/2014/main" id="{F224CC9D-9706-490B-902F-994D37D2914B}"/>
              </a:ext>
            </a:extLst>
          </p:cNvPr>
          <p:cNvSpPr/>
          <p:nvPr/>
        </p:nvSpPr>
        <p:spPr>
          <a:xfrm>
            <a:off x="10752150" y="3562685"/>
            <a:ext cx="1072301" cy="3295316"/>
          </a:xfrm>
          <a:prstGeom prst="up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20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9F2D9A-1403-4F3E-9961-613844D7B662}"/>
              </a:ext>
            </a:extLst>
          </p:cNvPr>
          <p:cNvSpPr txBox="1"/>
          <p:nvPr/>
        </p:nvSpPr>
        <p:spPr>
          <a:xfrm>
            <a:off x="396451" y="4800219"/>
            <a:ext cx="430887" cy="174570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 err="1"/>
              <a:t>Run</a:t>
            </a:r>
            <a:endParaRPr lang="it-IT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A29E3-CA46-4CA7-9BC2-E3231220A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71" b="417"/>
          <a:stretch/>
        </p:blipFill>
        <p:spPr>
          <a:xfrm>
            <a:off x="334963" y="692705"/>
            <a:ext cx="7747163" cy="344352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8AA4156-45EC-4ED8-AD59-CEC99A6478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7" t="55980" r="36063" b="40798"/>
          <a:stretch/>
        </p:blipFill>
        <p:spPr>
          <a:xfrm>
            <a:off x="334963" y="4209716"/>
            <a:ext cx="11466512" cy="56091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17F41962-DBBC-448B-BA87-4B288162456A}"/>
              </a:ext>
            </a:extLst>
          </p:cNvPr>
          <p:cNvSpPr txBox="1"/>
          <p:nvPr/>
        </p:nvSpPr>
        <p:spPr>
          <a:xfrm>
            <a:off x="906539" y="4800219"/>
            <a:ext cx="430887" cy="174570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 err="1"/>
              <a:t>Run</a:t>
            </a:r>
            <a:r>
              <a:rPr lang="it-IT" sz="1600" b="1" dirty="0"/>
              <a:t> </a:t>
            </a:r>
            <a:r>
              <a:rPr lang="it-IT" sz="1600" b="1" dirty="0" err="1"/>
              <a:t>Continuosly</a:t>
            </a:r>
            <a:endParaRPr lang="it-IT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9E5EF1-2CFA-4E8B-A4F9-BB615E06722C}"/>
              </a:ext>
            </a:extLst>
          </p:cNvPr>
          <p:cNvSpPr txBox="1"/>
          <p:nvPr/>
        </p:nvSpPr>
        <p:spPr>
          <a:xfrm>
            <a:off x="1476451" y="4800219"/>
            <a:ext cx="430887" cy="174570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 err="1"/>
              <a:t>Abort</a:t>
            </a:r>
            <a:r>
              <a:rPr lang="it-IT" sz="1600" b="1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Ctrl</a:t>
            </a:r>
            <a:r>
              <a:rPr lang="it-IT" sz="1600" dirty="0"/>
              <a:t>+.)</a:t>
            </a:r>
            <a:endParaRPr lang="it-IT" sz="12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6E04FC-6CAF-4EC2-8AD6-8885A950BE59}"/>
              </a:ext>
            </a:extLst>
          </p:cNvPr>
          <p:cNvSpPr txBox="1"/>
          <p:nvPr/>
        </p:nvSpPr>
        <p:spPr>
          <a:xfrm>
            <a:off x="1930314" y="4800219"/>
            <a:ext cx="430887" cy="174570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/>
              <a:t>Pause</a:t>
            </a:r>
            <a:endParaRPr lang="it-IT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59CAD0-EDEF-47D2-81C5-853035BA8ABE}"/>
              </a:ext>
            </a:extLst>
          </p:cNvPr>
          <p:cNvSpPr txBox="1"/>
          <p:nvPr/>
        </p:nvSpPr>
        <p:spPr>
          <a:xfrm>
            <a:off x="2391978" y="4800220"/>
            <a:ext cx="677108" cy="1438656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/>
              <a:t>Highlight Execution</a:t>
            </a:r>
            <a:endParaRPr lang="it-IT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267D00-CB03-4E93-A8FD-CC6E6A87A6BA}"/>
              </a:ext>
            </a:extLst>
          </p:cNvPr>
          <p:cNvSpPr txBox="1"/>
          <p:nvPr/>
        </p:nvSpPr>
        <p:spPr>
          <a:xfrm>
            <a:off x="3112853" y="4800219"/>
            <a:ext cx="430887" cy="20577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 err="1"/>
              <a:t>Retain</a:t>
            </a:r>
            <a:r>
              <a:rPr lang="it-IT" sz="1600" b="1" dirty="0"/>
              <a:t> </a:t>
            </a:r>
            <a:r>
              <a:rPr lang="it-IT" sz="1600" b="1" dirty="0" err="1"/>
              <a:t>Wire</a:t>
            </a:r>
            <a:r>
              <a:rPr lang="it-IT" sz="1600" b="1" dirty="0"/>
              <a:t> </a:t>
            </a:r>
            <a:r>
              <a:rPr lang="it-IT" sz="1600" b="1" dirty="0" err="1"/>
              <a:t>Values</a:t>
            </a:r>
            <a:endParaRPr lang="it-IT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48C2DF-CD14-40B9-B13D-EA613098E671}"/>
              </a:ext>
            </a:extLst>
          </p:cNvPr>
          <p:cNvSpPr txBox="1"/>
          <p:nvPr/>
        </p:nvSpPr>
        <p:spPr>
          <a:xfrm>
            <a:off x="3647694" y="4800219"/>
            <a:ext cx="430887" cy="20577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/>
              <a:t>Step </a:t>
            </a:r>
            <a:r>
              <a:rPr lang="it-IT" sz="1600" b="1" dirty="0" err="1"/>
              <a:t>Into</a:t>
            </a:r>
            <a:endParaRPr lang="it-IT" sz="1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8CB1D4A-13B5-4A2D-BF71-4FBC6ECD1C18}"/>
              </a:ext>
            </a:extLst>
          </p:cNvPr>
          <p:cNvSpPr txBox="1"/>
          <p:nvPr/>
        </p:nvSpPr>
        <p:spPr>
          <a:xfrm>
            <a:off x="4165366" y="4800219"/>
            <a:ext cx="430887" cy="20577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/>
              <a:t>Step Over</a:t>
            </a:r>
            <a:endParaRPr lang="it-IT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A3295E8-53B1-403D-85CA-CC10080286F7}"/>
              </a:ext>
            </a:extLst>
          </p:cNvPr>
          <p:cNvSpPr txBox="1"/>
          <p:nvPr/>
        </p:nvSpPr>
        <p:spPr>
          <a:xfrm>
            <a:off x="8670691" y="4800219"/>
            <a:ext cx="430887" cy="20577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 err="1"/>
              <a:t>Align</a:t>
            </a:r>
            <a:r>
              <a:rPr lang="it-IT" sz="1600" b="1" dirty="0"/>
              <a:t> Objects</a:t>
            </a:r>
            <a:endParaRPr lang="it-IT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9205CA-DD1A-4FFD-9C3E-3024765B1BE2}"/>
              </a:ext>
            </a:extLst>
          </p:cNvPr>
          <p:cNvSpPr txBox="1"/>
          <p:nvPr/>
        </p:nvSpPr>
        <p:spPr>
          <a:xfrm>
            <a:off x="9369135" y="4800219"/>
            <a:ext cx="430887" cy="20577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 err="1"/>
              <a:t>Distribute</a:t>
            </a:r>
            <a:r>
              <a:rPr lang="it-IT" sz="1600" b="1" dirty="0"/>
              <a:t> Objects</a:t>
            </a:r>
            <a:endParaRPr lang="it-IT" sz="12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C2A59B7-4A00-4B0A-B4F5-02F55D2F150F}"/>
              </a:ext>
            </a:extLst>
          </p:cNvPr>
          <p:cNvSpPr txBox="1"/>
          <p:nvPr/>
        </p:nvSpPr>
        <p:spPr>
          <a:xfrm>
            <a:off x="10284662" y="4800219"/>
            <a:ext cx="430887" cy="20577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 err="1"/>
              <a:t>Reorder</a:t>
            </a:r>
            <a:endParaRPr lang="it-IT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CF788F-51A2-4D09-9376-83A25CE8C16A}"/>
              </a:ext>
            </a:extLst>
          </p:cNvPr>
          <p:cNvSpPr txBox="1"/>
          <p:nvPr/>
        </p:nvSpPr>
        <p:spPr>
          <a:xfrm>
            <a:off x="11070017" y="4800219"/>
            <a:ext cx="430887" cy="2057781"/>
          </a:xfrm>
          <a:prstGeom prst="rect">
            <a:avLst/>
          </a:prstGeom>
          <a:solidFill>
            <a:srgbClr val="FF0000"/>
          </a:solidFill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 err="1">
                <a:solidFill>
                  <a:srgbClr val="FFFF00"/>
                </a:solidFill>
              </a:rPr>
              <a:t>Clean</a:t>
            </a:r>
            <a:r>
              <a:rPr lang="it-IT" sz="1600" b="1" dirty="0">
                <a:solidFill>
                  <a:srgbClr val="FFFF00"/>
                </a:solidFill>
              </a:rPr>
              <a:t> Up </a:t>
            </a:r>
            <a:r>
              <a:rPr lang="it-IT" sz="1600" b="1" dirty="0" err="1">
                <a:solidFill>
                  <a:srgbClr val="FFFF00"/>
                </a:solidFill>
              </a:rPr>
              <a:t>Diagram</a:t>
            </a:r>
            <a:endParaRPr lang="it-IT" sz="1200" dirty="0">
              <a:solidFill>
                <a:srgbClr val="FFFF00"/>
              </a:solidFill>
            </a:endParaRPr>
          </a:p>
        </p:txBody>
      </p:sp>
      <p:pic>
        <p:nvPicPr>
          <p:cNvPr id="9" name="Graphic 8" descr="Skull">
            <a:extLst>
              <a:ext uri="{FF2B5EF4-FFF2-40B4-BE49-F238E27FC236}">
                <a16:creationId xmlns:a16="http://schemas.microsoft.com/office/drawing/2014/main" id="{021BCB69-CAC1-429E-83A3-AA69201F4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28260" y="2648284"/>
            <a:ext cx="914400" cy="9144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536489F-41F8-4D85-8550-568C5C98623C}"/>
              </a:ext>
            </a:extLst>
          </p:cNvPr>
          <p:cNvSpPr txBox="1"/>
          <p:nvPr/>
        </p:nvSpPr>
        <p:spPr>
          <a:xfrm>
            <a:off x="4613716" y="4800219"/>
            <a:ext cx="430887" cy="20577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/>
              <a:t>Step Out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3367325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21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34F1FAD-2BF8-49A0-A3BC-DD3E26B05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824" b="51856"/>
          <a:stretch/>
        </p:blipFill>
        <p:spPr>
          <a:xfrm>
            <a:off x="334963" y="794589"/>
            <a:ext cx="6753647" cy="3301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E91B30-0FE4-416C-8D60-8AC1072F70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1" t="6966" r="49859" b="90201"/>
          <a:stretch/>
        </p:blipFill>
        <p:spPr>
          <a:xfrm>
            <a:off x="396451" y="4249346"/>
            <a:ext cx="8132762" cy="4570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9D3928-DF67-407F-B33A-5321AEE5931F}"/>
              </a:ext>
            </a:extLst>
          </p:cNvPr>
          <p:cNvSpPr txBox="1"/>
          <p:nvPr/>
        </p:nvSpPr>
        <p:spPr>
          <a:xfrm>
            <a:off x="396451" y="4800219"/>
            <a:ext cx="430887" cy="174570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 err="1"/>
              <a:t>Run</a:t>
            </a:r>
            <a:endParaRPr lang="it-IT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0CEAEA-B74F-4728-B4A7-0ED52E3F48AE}"/>
              </a:ext>
            </a:extLst>
          </p:cNvPr>
          <p:cNvSpPr txBox="1"/>
          <p:nvPr/>
        </p:nvSpPr>
        <p:spPr>
          <a:xfrm>
            <a:off x="906539" y="4800219"/>
            <a:ext cx="430887" cy="174570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 err="1"/>
              <a:t>Run</a:t>
            </a:r>
            <a:r>
              <a:rPr lang="it-IT" sz="1600" b="1" dirty="0"/>
              <a:t> </a:t>
            </a:r>
            <a:r>
              <a:rPr lang="it-IT" sz="1600" b="1" dirty="0" err="1"/>
              <a:t>Continuosly</a:t>
            </a:r>
            <a:endParaRPr lang="it-IT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3B33EF-8E3F-47C5-9F47-9ECD30EF5707}"/>
              </a:ext>
            </a:extLst>
          </p:cNvPr>
          <p:cNvSpPr txBox="1"/>
          <p:nvPr/>
        </p:nvSpPr>
        <p:spPr>
          <a:xfrm>
            <a:off x="1476451" y="4800219"/>
            <a:ext cx="430887" cy="174570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 err="1"/>
              <a:t>Abort</a:t>
            </a:r>
            <a:r>
              <a:rPr lang="it-IT" sz="1600" b="1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Ctrl</a:t>
            </a:r>
            <a:r>
              <a:rPr lang="it-IT" sz="1600" dirty="0"/>
              <a:t>+.)</a:t>
            </a:r>
            <a:endParaRPr lang="it-IT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8F130-F078-4965-977D-315BC72F1EE1}"/>
              </a:ext>
            </a:extLst>
          </p:cNvPr>
          <p:cNvSpPr txBox="1"/>
          <p:nvPr/>
        </p:nvSpPr>
        <p:spPr>
          <a:xfrm>
            <a:off x="1930314" y="4800219"/>
            <a:ext cx="430887" cy="174570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/>
              <a:t>Pause</a:t>
            </a:r>
            <a:endParaRPr lang="it-IT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BE5C7E-998B-4C90-BF61-EF3236D78F0D}"/>
              </a:ext>
            </a:extLst>
          </p:cNvPr>
          <p:cNvSpPr txBox="1"/>
          <p:nvPr/>
        </p:nvSpPr>
        <p:spPr>
          <a:xfrm>
            <a:off x="5609113" y="4800219"/>
            <a:ext cx="430887" cy="20577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 err="1"/>
              <a:t>Align</a:t>
            </a:r>
            <a:r>
              <a:rPr lang="it-IT" sz="1600" b="1" dirty="0"/>
              <a:t> Objects</a:t>
            </a:r>
            <a:endParaRPr lang="it-IT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DB55E4-8538-4C1C-B565-1C31776957C1}"/>
              </a:ext>
            </a:extLst>
          </p:cNvPr>
          <p:cNvSpPr txBox="1"/>
          <p:nvPr/>
        </p:nvSpPr>
        <p:spPr>
          <a:xfrm>
            <a:off x="6339907" y="4800218"/>
            <a:ext cx="430887" cy="20577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 err="1"/>
              <a:t>Distribute</a:t>
            </a:r>
            <a:r>
              <a:rPr lang="it-IT" sz="1600" b="1" dirty="0"/>
              <a:t> Objects</a:t>
            </a:r>
            <a:endParaRPr lang="it-IT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8192EC-878C-404D-91DD-E3927D45BC73}"/>
              </a:ext>
            </a:extLst>
          </p:cNvPr>
          <p:cNvSpPr txBox="1"/>
          <p:nvPr/>
        </p:nvSpPr>
        <p:spPr>
          <a:xfrm>
            <a:off x="7873694" y="4859415"/>
            <a:ext cx="430887" cy="20577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 err="1"/>
              <a:t>Reorder</a:t>
            </a:r>
            <a:endParaRPr lang="it-IT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79748-967F-459A-8FD8-DEDF3968F735}"/>
              </a:ext>
            </a:extLst>
          </p:cNvPr>
          <p:cNvSpPr txBox="1"/>
          <p:nvPr/>
        </p:nvSpPr>
        <p:spPr>
          <a:xfrm>
            <a:off x="7044951" y="4859415"/>
            <a:ext cx="430887" cy="205778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r"/>
            <a:r>
              <a:rPr lang="it-IT" sz="1600" b="1" dirty="0" err="1"/>
              <a:t>Resize</a:t>
            </a:r>
            <a:r>
              <a:rPr lang="it-IT" sz="1600" b="1" dirty="0"/>
              <a:t> Object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511673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22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7CC32D-A1D4-4759-81CE-8BC079D671DB}"/>
              </a:ext>
            </a:extLst>
          </p:cNvPr>
          <p:cNvSpPr txBox="1"/>
          <p:nvPr/>
        </p:nvSpPr>
        <p:spPr>
          <a:xfrm>
            <a:off x="411061" y="1262017"/>
            <a:ext cx="3801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>
                <a:solidFill>
                  <a:srgbClr val="002A41"/>
                </a:solidFill>
              </a:rPr>
              <a:t>Esempio di creazione di un VI</a:t>
            </a:r>
            <a:endParaRPr lang="en-US" sz="2000" b="1" dirty="0" err="1">
              <a:solidFill>
                <a:srgbClr val="002A4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F825C9F-1A80-4576-A7E7-C025DC22C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704" y="1344303"/>
            <a:ext cx="5596392" cy="4354301"/>
          </a:xfrm>
          <a:prstGeom prst="rect">
            <a:avLst/>
          </a:prstGeom>
        </p:spPr>
      </p:pic>
      <p:sp>
        <p:nvSpPr>
          <p:cNvPr id="7" name="CasellaDiTesto 1">
            <a:extLst>
              <a:ext uri="{FF2B5EF4-FFF2-40B4-BE49-F238E27FC236}">
                <a16:creationId xmlns:a16="http://schemas.microsoft.com/office/drawing/2014/main" id="{2E8A7A5B-261E-418B-B6B8-768012726B72}"/>
              </a:ext>
            </a:extLst>
          </p:cNvPr>
          <p:cNvSpPr txBox="1"/>
          <p:nvPr/>
        </p:nvSpPr>
        <p:spPr>
          <a:xfrm>
            <a:off x="411061" y="2687924"/>
            <a:ext cx="44812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Un programma sviluppato in </a:t>
            </a:r>
            <a:r>
              <a:rPr lang="it-IT" sz="1400" dirty="0" err="1">
                <a:solidFill>
                  <a:srgbClr val="002A41"/>
                </a:solidFill>
              </a:rPr>
              <a:t>LabVIEW</a:t>
            </a:r>
            <a:r>
              <a:rPr lang="it-IT" sz="1400" dirty="0">
                <a:solidFill>
                  <a:srgbClr val="002A41"/>
                </a:solidFill>
              </a:rPr>
              <a:t> prende il nome di VI (Virtual Instrument). </a:t>
            </a:r>
          </a:p>
          <a:p>
            <a:endParaRPr lang="it-IT" sz="1400" dirty="0">
              <a:solidFill>
                <a:srgbClr val="002A41"/>
              </a:solidFill>
            </a:endParaRPr>
          </a:p>
          <a:p>
            <a:r>
              <a:rPr lang="it-IT" sz="1400" dirty="0">
                <a:solidFill>
                  <a:srgbClr val="002A41"/>
                </a:solidFill>
              </a:rPr>
              <a:t>La denominazione deriva dalla somiglianza del </a:t>
            </a:r>
            <a:r>
              <a:rPr lang="it-IT" sz="1400" b="1" dirty="0">
                <a:solidFill>
                  <a:srgbClr val="002A41"/>
                </a:solidFill>
              </a:rPr>
              <a:t>Front Panel</a:t>
            </a:r>
            <a:r>
              <a:rPr lang="it-IT" sz="1400" dirty="0">
                <a:solidFill>
                  <a:srgbClr val="002A41"/>
                </a:solidFill>
              </a:rPr>
              <a:t> con i pannelli frontali degli strumenti reali) e rappresenta la porzione dell’applicazione che l’utente finale vede realmente quando il programma è in esecuzione.</a:t>
            </a:r>
            <a:endParaRPr lang="en-US" sz="1400" dirty="0" err="1">
              <a:solidFill>
                <a:srgbClr val="002A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338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23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4624C38-596C-4039-A766-362E34BC219B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it-IT" sz="2000" b="1" dirty="0"/>
              <a:t>Front Panel e Block </a:t>
            </a:r>
            <a:r>
              <a:rPr lang="it-IT" sz="2000" b="1" dirty="0" err="1"/>
              <a:t>Diagram</a:t>
            </a:r>
            <a:endParaRPr lang="it-IT" sz="2000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7CC32D-A1D4-4759-81CE-8BC079D671DB}"/>
              </a:ext>
            </a:extLst>
          </p:cNvPr>
          <p:cNvSpPr txBox="1"/>
          <p:nvPr/>
        </p:nvSpPr>
        <p:spPr>
          <a:xfrm>
            <a:off x="6675449" y="1742126"/>
            <a:ext cx="448124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Ogni VI include un front panel da progettare come un'interfaccia utente. È possibile utilizzare i front panel per gli ingressi e ricevere gli output durante una chiamata VI da un altro diagramma a blocchi. È possibile creare l'interfaccia utente di un VI posizionando controlli e indicatori sul front panel di un VI. Quando si interagisce con un front panel come un'interfaccia utente, è possibile modificare i controlli per fornire gli ingressi e visualizzare i risultati sugli indicatori. I controlli definiscono gli ingressi e gli indicatori visualizzano le uscite.</a:t>
            </a:r>
            <a:endParaRPr lang="en-US" sz="1400" dirty="0" err="1">
              <a:solidFill>
                <a:srgbClr val="002A4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63738-599F-4681-AE3D-31473E2B6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63" y="2331425"/>
            <a:ext cx="50482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9363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24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4624C38-596C-4039-A766-362E34BC219B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it-IT" sz="2000" b="1" dirty="0"/>
              <a:t>Front Panel e Block </a:t>
            </a:r>
            <a:r>
              <a:rPr lang="it-IT" sz="2000" b="1" dirty="0" err="1"/>
              <a:t>Diagram</a:t>
            </a:r>
            <a:endParaRPr lang="it-IT" sz="2000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2563738-599F-4681-AE3D-31473E2B6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963" y="2331425"/>
            <a:ext cx="504825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1">
            <a:extLst>
              <a:ext uri="{FF2B5EF4-FFF2-40B4-BE49-F238E27FC236}">
                <a16:creationId xmlns:a16="http://schemas.microsoft.com/office/drawing/2014/main" id="{A546325C-6849-4ED7-8DC9-C8B7EA6C95DD}"/>
              </a:ext>
            </a:extLst>
          </p:cNvPr>
          <p:cNvSpPr txBox="1"/>
          <p:nvPr/>
        </p:nvSpPr>
        <p:spPr>
          <a:xfrm>
            <a:off x="6748559" y="2197893"/>
            <a:ext cx="433501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Gli oggetti del diagramma a blocchi includono terminali, </a:t>
            </a:r>
            <a:r>
              <a:rPr lang="it-IT" sz="1400" dirty="0" err="1">
                <a:solidFill>
                  <a:srgbClr val="002A41"/>
                </a:solidFill>
              </a:rPr>
              <a:t>subVI</a:t>
            </a:r>
            <a:r>
              <a:rPr lang="it-IT" sz="1400" dirty="0">
                <a:solidFill>
                  <a:srgbClr val="002A41"/>
                </a:solidFill>
              </a:rPr>
              <a:t>, funzioni, costanti, strutture e collegamenti che trasferiscono dati tra altri oggetti del diagramma a blocchi.</a:t>
            </a:r>
          </a:p>
          <a:p>
            <a:endParaRPr lang="it-IT" sz="1400" dirty="0">
              <a:solidFill>
                <a:srgbClr val="002A41"/>
              </a:solidFill>
            </a:endParaRPr>
          </a:p>
          <a:p>
            <a:r>
              <a:rPr lang="it-IT" sz="1400" dirty="0">
                <a:solidFill>
                  <a:srgbClr val="002A41"/>
                </a:solidFill>
              </a:rPr>
              <a:t>Dopo aver costruito il pannello frontale, aggiungerete il codice utilizzando delle rappresentazioni grafiche delle funzioni per il controllo degli oggetti del pannello frontale. Il diagramma a blocchi contiene questo codice sorgente grafico.</a:t>
            </a:r>
            <a:endParaRPr lang="en-US" sz="1400" dirty="0" err="1">
              <a:solidFill>
                <a:srgbClr val="002A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988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25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4624C38-596C-4039-A766-362E34BC219B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it-IT" sz="2000" b="1" dirty="0"/>
              <a:t>Tipi di dati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7CC32D-A1D4-4759-81CE-8BC079D671DB}"/>
              </a:ext>
            </a:extLst>
          </p:cNvPr>
          <p:cNvSpPr txBox="1"/>
          <p:nvPr/>
        </p:nvSpPr>
        <p:spPr>
          <a:xfrm>
            <a:off x="6194539" y="5802597"/>
            <a:ext cx="5271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rgbClr val="002A41"/>
                </a:solidFill>
              </a:rPr>
              <a:t>Tipi di dati numerici e rispettiva occupazione di memoria</a:t>
            </a:r>
            <a:endParaRPr lang="en-US" sz="1600" dirty="0" err="1">
              <a:solidFill>
                <a:srgbClr val="002A4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6EB70C6-E613-42C3-8D2E-A11A58E4D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1" y="1832119"/>
            <a:ext cx="6294190" cy="340037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C4185A9-E1EE-4270-ADE7-6B4C0B07D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539" y="3328809"/>
            <a:ext cx="5017630" cy="214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34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26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AA435C0D-74B7-4A9E-A504-C5D46ED009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353" y="931952"/>
            <a:ext cx="6308611" cy="229880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F55A879-5943-48A5-BAB1-B5E033C58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5738" y="3429000"/>
            <a:ext cx="6295878" cy="2441859"/>
          </a:xfrm>
          <a:prstGeom prst="rect">
            <a:avLst/>
          </a:prstGeom>
        </p:spPr>
      </p:pic>
      <p:sp>
        <p:nvSpPr>
          <p:cNvPr id="7" name="Segnaposto testo 9">
            <a:extLst>
              <a:ext uri="{FF2B5EF4-FFF2-40B4-BE49-F238E27FC236}">
                <a16:creationId xmlns:a16="http://schemas.microsoft.com/office/drawing/2014/main" id="{252EB9AF-1D4E-48DD-A043-B797A3E9BF94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46391" y="931952"/>
            <a:ext cx="2765290" cy="1069408"/>
          </a:xfrm>
        </p:spPr>
        <p:txBody>
          <a:bodyPr/>
          <a:lstStyle/>
          <a:p>
            <a:r>
              <a:rPr lang="it-IT" sz="2000" b="1" dirty="0"/>
              <a:t>Tipi di dati</a:t>
            </a:r>
          </a:p>
        </p:txBody>
      </p:sp>
    </p:spTree>
    <p:extLst>
      <p:ext uri="{BB962C8B-B14F-4D97-AF65-F5344CB8AC3E}">
        <p14:creationId xmlns:p14="http://schemas.microsoft.com/office/powerpoint/2010/main" val="1767902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27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C541C63-8295-4396-800B-49320B6CC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018" y="1848306"/>
            <a:ext cx="3425786" cy="314825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42E0EFD-1321-4F86-902D-F7568CAAB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3475"/>
            <a:ext cx="2939686" cy="2791050"/>
          </a:xfrm>
          <a:prstGeom prst="rect">
            <a:avLst/>
          </a:prstGeom>
        </p:spPr>
      </p:pic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4997C14A-AD32-4248-8663-312DC2023D9B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46391" y="931952"/>
            <a:ext cx="2765290" cy="1069408"/>
          </a:xfrm>
        </p:spPr>
        <p:txBody>
          <a:bodyPr/>
          <a:lstStyle/>
          <a:p>
            <a:r>
              <a:rPr lang="it-IT" sz="2000" b="1" dirty="0"/>
              <a:t>Tipi di dati</a:t>
            </a:r>
          </a:p>
        </p:txBody>
      </p:sp>
    </p:spTree>
    <p:extLst>
      <p:ext uri="{BB962C8B-B14F-4D97-AF65-F5344CB8AC3E}">
        <p14:creationId xmlns:p14="http://schemas.microsoft.com/office/powerpoint/2010/main" val="112600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28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BFA4C7C-BFF1-4F58-8781-C80FF9F01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503" y="1571379"/>
            <a:ext cx="7725185" cy="17361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E749DE9-61B4-4089-BAE0-FEBE88CF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061" y="2663976"/>
            <a:ext cx="2205728" cy="88654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0918C4A-D396-4CF5-9D21-D284B13DC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318" y="3429000"/>
            <a:ext cx="3080921" cy="131863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6E3B53-7EB7-4478-808B-7F01C37C8AA4}"/>
              </a:ext>
            </a:extLst>
          </p:cNvPr>
          <p:cNvSpPr txBox="1"/>
          <p:nvPr/>
        </p:nvSpPr>
        <p:spPr>
          <a:xfrm>
            <a:off x="653416" y="5118886"/>
            <a:ext cx="108875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rgbClr val="002A41"/>
                </a:solidFill>
              </a:rPr>
              <a:t>Fare attenzione alle operazioni fra tipi di dato differente. </a:t>
            </a:r>
          </a:p>
          <a:p>
            <a:r>
              <a:rPr lang="it-IT" sz="1600" dirty="0" err="1">
                <a:solidFill>
                  <a:srgbClr val="002A41"/>
                </a:solidFill>
              </a:rPr>
              <a:t>LabVIEW</a:t>
            </a:r>
            <a:r>
              <a:rPr lang="it-IT" sz="1600" dirty="0">
                <a:solidFill>
                  <a:srgbClr val="002A41"/>
                </a:solidFill>
              </a:rPr>
              <a:t> segnala che si sta facendo un «cast», cioè una conversione tra tipi di dato, tramite un pallino rosso sul blocco che effettua l’operazione.</a:t>
            </a:r>
          </a:p>
          <a:p>
            <a:endParaRPr lang="it-IT" sz="1600" u="sng" dirty="0">
              <a:solidFill>
                <a:srgbClr val="002A41"/>
              </a:solidFill>
            </a:endParaRPr>
          </a:p>
          <a:p>
            <a:r>
              <a:rPr lang="it-IT" sz="1600" u="sng" dirty="0">
                <a:solidFill>
                  <a:srgbClr val="002A41"/>
                </a:solidFill>
              </a:rPr>
              <a:t>In alcuni casi il risultato potrebbe non essere quello atteso.</a:t>
            </a:r>
            <a:endParaRPr lang="en-US" sz="1600" u="sng" dirty="0" err="1">
              <a:solidFill>
                <a:srgbClr val="002A41"/>
              </a:solidFill>
            </a:endParaRP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6CAFD18D-CEE9-4C07-A439-F838D04D74AE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46391" y="931952"/>
            <a:ext cx="3973060" cy="468000"/>
          </a:xfrm>
        </p:spPr>
        <p:txBody>
          <a:bodyPr/>
          <a:lstStyle/>
          <a:p>
            <a:r>
              <a:rPr lang="it-IT" sz="2000" b="1" dirty="0"/>
              <a:t>Tipi di dati</a:t>
            </a:r>
          </a:p>
        </p:txBody>
      </p:sp>
    </p:spTree>
    <p:extLst>
      <p:ext uri="{BB962C8B-B14F-4D97-AF65-F5344CB8AC3E}">
        <p14:creationId xmlns:p14="http://schemas.microsoft.com/office/powerpoint/2010/main" val="1068405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29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2445CBE3-FE2E-4FF9-8548-428CFDFEF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4751" y="1028700"/>
            <a:ext cx="6342498" cy="2868526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284F833-514E-41F1-8387-AB28E17A8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4751" y="3739528"/>
            <a:ext cx="6342498" cy="2620624"/>
          </a:xfrm>
          <a:prstGeom prst="rect">
            <a:avLst/>
          </a:prstGeom>
        </p:spPr>
      </p:pic>
      <p:sp>
        <p:nvSpPr>
          <p:cNvPr id="7" name="Segnaposto testo 9">
            <a:extLst>
              <a:ext uri="{FF2B5EF4-FFF2-40B4-BE49-F238E27FC236}">
                <a16:creationId xmlns:a16="http://schemas.microsoft.com/office/drawing/2014/main" id="{21672805-C27F-4F4B-8DAB-44965FD2F84D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46391" y="931952"/>
            <a:ext cx="3973060" cy="468000"/>
          </a:xfrm>
        </p:spPr>
        <p:txBody>
          <a:bodyPr/>
          <a:lstStyle/>
          <a:p>
            <a:r>
              <a:rPr lang="it-IT" sz="2000" b="1" dirty="0"/>
              <a:t>Tipi di dati</a:t>
            </a:r>
          </a:p>
        </p:txBody>
      </p:sp>
    </p:spTree>
    <p:extLst>
      <p:ext uri="{BB962C8B-B14F-4D97-AF65-F5344CB8AC3E}">
        <p14:creationId xmlns:p14="http://schemas.microsoft.com/office/powerpoint/2010/main" val="1511050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AAFFFF2-11D8-455C-9C1E-6E0A7B59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Corso </a:t>
            </a:r>
            <a:r>
              <a:rPr lang="it-IT" dirty="0" err="1"/>
              <a:t>LabVIEW</a:t>
            </a:r>
            <a:endParaRPr lang="it-IT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B20EA37B-1DAE-475D-81F0-81F0B3E397A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8"/>
          </p:nvPr>
        </p:nvSpPr>
        <p:spPr>
          <a:xfrm>
            <a:off x="436563" y="1989000"/>
            <a:ext cx="3598862" cy="2880000"/>
          </a:xfrm>
          <a:solidFill>
            <a:srgbClr val="FFB81C"/>
          </a:solidFill>
        </p:spPr>
        <p:txBody>
          <a:bodyPr/>
          <a:lstStyle/>
          <a:p>
            <a:r>
              <a:rPr lang="it-IT" sz="2000" dirty="0">
                <a:latin typeface="Tiempos Text Regular" panose="02020503060303060403" pitchFamily="18" charset="0"/>
              </a:rPr>
              <a:t>Giornata 1</a:t>
            </a:r>
          </a:p>
          <a:p>
            <a:pPr lvl="1"/>
            <a:r>
              <a:rPr lang="it-IT" dirty="0"/>
              <a:t>Modulo 1: Introduzione</a:t>
            </a:r>
          </a:p>
          <a:p>
            <a:pPr lvl="1"/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  <a:p>
            <a:pPr lvl="1"/>
            <a:r>
              <a:rPr lang="it-IT" dirty="0"/>
              <a:t>Modulo 3: Controllo del flusso di esecuzione</a:t>
            </a:r>
          </a:p>
          <a:p>
            <a:pPr lvl="1"/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9"/>
          </p:nvPr>
        </p:nvSpPr>
        <p:spPr>
          <a:xfrm>
            <a:off x="4296569" y="1989001"/>
            <a:ext cx="3598862" cy="2880000"/>
          </a:xfrm>
        </p:spPr>
        <p:txBody>
          <a:bodyPr/>
          <a:lstStyle/>
          <a:p>
            <a:r>
              <a:rPr lang="it-IT" dirty="0"/>
              <a:t>Giornata 2</a:t>
            </a:r>
          </a:p>
          <a:p>
            <a:pPr lvl="1"/>
            <a:r>
              <a:rPr lang="it-IT" dirty="0"/>
              <a:t>Modulo 4: Tipi di dati e gestione I/O</a:t>
            </a:r>
          </a:p>
          <a:p>
            <a:pPr lvl="1"/>
            <a:r>
              <a:rPr lang="it-IT" dirty="0"/>
              <a:t>Modulo 5: Programmazione avanzata</a:t>
            </a:r>
          </a:p>
          <a:p>
            <a:pPr lvl="1"/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4801846A-D08C-4500-839F-D9DB8F50053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56575" y="1989001"/>
            <a:ext cx="3598862" cy="2879999"/>
          </a:xfrm>
        </p:spPr>
        <p:txBody>
          <a:bodyPr/>
          <a:lstStyle/>
          <a:p>
            <a:r>
              <a:rPr lang="it-IT" dirty="0"/>
              <a:t>Giornata 3</a:t>
            </a:r>
          </a:p>
          <a:p>
            <a:pPr lvl="1"/>
            <a:r>
              <a:rPr lang="it-IT" dirty="0"/>
              <a:t>Modulo 6: Gestione loop paralleli</a:t>
            </a:r>
          </a:p>
          <a:p>
            <a:pPr lvl="1"/>
            <a:r>
              <a:rPr lang="it-IT" dirty="0"/>
              <a:t>Modulo 7: Programmazione Event - </a:t>
            </a:r>
            <a:r>
              <a:rPr lang="it-IT" dirty="0" err="1"/>
              <a:t>Driven</a:t>
            </a:r>
            <a:endParaRPr lang="it-IT" dirty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45709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30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344B07F-B9DF-4219-B2B4-ACB1B910A8D1}"/>
              </a:ext>
            </a:extLst>
          </p:cNvPr>
          <p:cNvSpPr txBox="1"/>
          <p:nvPr/>
        </p:nvSpPr>
        <p:spPr>
          <a:xfrm>
            <a:off x="525160" y="5106438"/>
            <a:ext cx="7167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Per comprendere meglio le funzionalità dei «</a:t>
            </a:r>
            <a:r>
              <a:rPr lang="it-IT" sz="1400" dirty="0" err="1">
                <a:solidFill>
                  <a:srgbClr val="002A41"/>
                </a:solidFill>
              </a:rPr>
              <a:t>button</a:t>
            </a:r>
            <a:r>
              <a:rPr lang="it-IT" sz="1400" dirty="0">
                <a:solidFill>
                  <a:srgbClr val="002A41"/>
                </a:solidFill>
              </a:rPr>
              <a:t>» come controlli ed il loro diverso comportamento si rimanda al esempio «</a:t>
            </a:r>
            <a:r>
              <a:rPr lang="it-IT" sz="1400" dirty="0" err="1">
                <a:solidFill>
                  <a:srgbClr val="002A41"/>
                </a:solidFill>
              </a:rPr>
              <a:t>Mechanical</a:t>
            </a:r>
            <a:r>
              <a:rPr lang="it-IT" sz="1400" dirty="0">
                <a:solidFill>
                  <a:srgbClr val="002A41"/>
                </a:solidFill>
              </a:rPr>
              <a:t> Action.vi»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47E1BA-C50D-4F02-9294-879FCFD83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5" y="1666686"/>
            <a:ext cx="5997646" cy="325325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A446AD0-4D01-4C7F-927E-347EFDB25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780" y="1666686"/>
            <a:ext cx="3985323" cy="2790717"/>
          </a:xfrm>
          <a:prstGeom prst="rect">
            <a:avLst/>
          </a:prstGeom>
        </p:spPr>
      </p:pic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4647411F-22AD-4E67-9EC9-4F4A8B5CA474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46391" y="931952"/>
            <a:ext cx="3973060" cy="468000"/>
          </a:xfrm>
        </p:spPr>
        <p:txBody>
          <a:bodyPr/>
          <a:lstStyle/>
          <a:p>
            <a:r>
              <a:rPr lang="it-IT" sz="2000" b="1" dirty="0"/>
              <a:t>Tipi di dati</a:t>
            </a:r>
          </a:p>
        </p:txBody>
      </p:sp>
    </p:spTree>
    <p:extLst>
      <p:ext uri="{BB962C8B-B14F-4D97-AF65-F5344CB8AC3E}">
        <p14:creationId xmlns:p14="http://schemas.microsoft.com/office/powerpoint/2010/main" val="2776700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31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344B07F-B9DF-4219-B2B4-ACB1B910A8D1}"/>
              </a:ext>
            </a:extLst>
          </p:cNvPr>
          <p:cNvSpPr txBox="1"/>
          <p:nvPr/>
        </p:nvSpPr>
        <p:spPr>
          <a:xfrm>
            <a:off x="3648163" y="5244937"/>
            <a:ext cx="7167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Primo semplice esempio per prendere confidenza con il tool.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FBC019A-671D-4BF4-983C-644EAA16E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756" y="1011686"/>
            <a:ext cx="5446434" cy="4111767"/>
          </a:xfrm>
          <a:prstGeom prst="rect">
            <a:avLst/>
          </a:prstGeom>
        </p:spPr>
      </p:pic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77E3A852-A1EB-4F8F-B1CF-747FDAF1AA9D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46391" y="931952"/>
            <a:ext cx="3973060" cy="468000"/>
          </a:xfrm>
        </p:spPr>
        <p:txBody>
          <a:bodyPr/>
          <a:lstStyle/>
          <a:p>
            <a:r>
              <a:rPr lang="it-IT" sz="2000" b="1" dirty="0"/>
              <a:t>Project Manager</a:t>
            </a:r>
          </a:p>
        </p:txBody>
      </p:sp>
    </p:spTree>
    <p:extLst>
      <p:ext uri="{BB962C8B-B14F-4D97-AF65-F5344CB8AC3E}">
        <p14:creationId xmlns:p14="http://schemas.microsoft.com/office/powerpoint/2010/main" val="3802694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32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344B07F-B9DF-4219-B2B4-ACB1B910A8D1}"/>
              </a:ext>
            </a:extLst>
          </p:cNvPr>
          <p:cNvSpPr txBox="1"/>
          <p:nvPr/>
        </p:nvSpPr>
        <p:spPr>
          <a:xfrm>
            <a:off x="3648163" y="5244937"/>
            <a:ext cx="7167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Primo semplice esempio per prendere confidenza con il tool.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FBC019A-671D-4BF4-983C-644EAA16E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756" y="1011686"/>
            <a:ext cx="5446434" cy="4111767"/>
          </a:xfrm>
          <a:prstGeom prst="rect">
            <a:avLst/>
          </a:prstGeom>
        </p:spPr>
      </p:pic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77E3A852-A1EB-4F8F-B1CF-747FDAF1AA9D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46391" y="931952"/>
            <a:ext cx="3973060" cy="468000"/>
          </a:xfrm>
        </p:spPr>
        <p:txBody>
          <a:bodyPr/>
          <a:lstStyle/>
          <a:p>
            <a:r>
              <a:rPr lang="it-IT" sz="2000" b="1" dirty="0"/>
              <a:t>Primo esempio applicativo</a:t>
            </a:r>
          </a:p>
        </p:txBody>
      </p:sp>
    </p:spTree>
    <p:extLst>
      <p:ext uri="{BB962C8B-B14F-4D97-AF65-F5344CB8AC3E}">
        <p14:creationId xmlns:p14="http://schemas.microsoft.com/office/powerpoint/2010/main" val="1985261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33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344B07F-B9DF-4219-B2B4-ACB1B910A8D1}"/>
              </a:ext>
            </a:extLst>
          </p:cNvPr>
          <p:cNvSpPr txBox="1"/>
          <p:nvPr/>
        </p:nvSpPr>
        <p:spPr>
          <a:xfrm>
            <a:off x="2502640" y="5500381"/>
            <a:ext cx="7167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A41"/>
                </a:solidFill>
              </a:rPr>
              <a:t>Primo semplice esempio legato all’acquisizione di segnali dall’esterno.</a:t>
            </a:r>
          </a:p>
          <a:p>
            <a:r>
              <a:rPr lang="it-IT" sz="1200" dirty="0" err="1">
                <a:solidFill>
                  <a:srgbClr val="002A41"/>
                </a:solidFill>
              </a:rPr>
              <a:t>LabVIEW</a:t>
            </a:r>
            <a:r>
              <a:rPr lang="it-IT" sz="1200" dirty="0">
                <a:solidFill>
                  <a:srgbClr val="002A41"/>
                </a:solidFill>
              </a:rPr>
              <a:t> offre una serie di funzionalità in grado di facilitare le fasi di acquisizione dei segnali, si possono scegliere due tipologie di approccio in base alle esigenze.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3786DB4-A300-4434-AB5C-20F6278B5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093" y="1588848"/>
            <a:ext cx="7951813" cy="3535984"/>
          </a:xfrm>
          <a:prstGeom prst="rect">
            <a:avLst/>
          </a:prstGeom>
        </p:spPr>
      </p:pic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CCD5CD5E-7312-4397-9B94-7AB2A2C6C96C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46390" y="931952"/>
            <a:ext cx="6542089" cy="468000"/>
          </a:xfrm>
        </p:spPr>
        <p:txBody>
          <a:bodyPr/>
          <a:lstStyle/>
          <a:p>
            <a:r>
              <a:rPr lang="it-IT" sz="2000" b="1" dirty="0"/>
              <a:t>Primo esempio di acquisizione e visualizzazione</a:t>
            </a:r>
          </a:p>
        </p:txBody>
      </p:sp>
    </p:spTree>
    <p:extLst>
      <p:ext uri="{BB962C8B-B14F-4D97-AF65-F5344CB8AC3E}">
        <p14:creationId xmlns:p14="http://schemas.microsoft.com/office/powerpoint/2010/main" val="2830496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34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344B07F-B9DF-4219-B2B4-ACB1B910A8D1}"/>
              </a:ext>
            </a:extLst>
          </p:cNvPr>
          <p:cNvSpPr txBox="1"/>
          <p:nvPr/>
        </p:nvSpPr>
        <p:spPr>
          <a:xfrm>
            <a:off x="2946143" y="5737534"/>
            <a:ext cx="7167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A41"/>
                </a:solidFill>
              </a:rPr>
              <a:t>Con l’approccio </a:t>
            </a:r>
            <a:r>
              <a:rPr lang="it-IT" sz="1200" dirty="0" err="1">
                <a:solidFill>
                  <a:srgbClr val="002A41"/>
                </a:solidFill>
              </a:rPr>
              <a:t>DAQmx</a:t>
            </a:r>
            <a:r>
              <a:rPr lang="it-IT" sz="1200" dirty="0">
                <a:solidFill>
                  <a:srgbClr val="002A41"/>
                </a:solidFill>
              </a:rPr>
              <a:t> Task la configurazione dell’acquisizione viene delegata al Task.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ECA0674-7F8A-4750-8716-7F907946A2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5" r="11652" b="11566"/>
          <a:stretch/>
        </p:blipFill>
        <p:spPr>
          <a:xfrm>
            <a:off x="2815265" y="1636484"/>
            <a:ext cx="7038363" cy="3736247"/>
          </a:xfrm>
          <a:prstGeom prst="rect">
            <a:avLst/>
          </a:prstGeom>
        </p:spPr>
      </p:pic>
      <p:graphicFrame>
        <p:nvGraphicFramePr>
          <p:cNvPr id="8" name="Oggetto 7">
            <a:extLst>
              <a:ext uri="{FF2B5EF4-FFF2-40B4-BE49-F238E27FC236}">
                <a16:creationId xmlns:a16="http://schemas.microsoft.com/office/drawing/2014/main" id="{EB231EEC-1063-44A7-BA04-3BCC20D89E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248694"/>
              </p:ext>
            </p:extLst>
          </p:nvPr>
        </p:nvGraphicFramePr>
        <p:xfrm>
          <a:off x="10045700" y="5529263"/>
          <a:ext cx="18780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" name="Packager Shell Object" showAsIcon="1" r:id="rId4" imgW="1877400" imgH="532800" progId="Package">
                  <p:embed/>
                </p:oleObj>
              </mc:Choice>
              <mc:Fallback>
                <p:oleObj name="Packager Shell Object" showAsIcon="1" r:id="rId4" imgW="1877400" imgH="532800" progId="Package">
                  <p:embed/>
                  <p:pic>
                    <p:nvPicPr>
                      <p:cNvPr id="8" name="Oggetto 7">
                        <a:extLst>
                          <a:ext uri="{FF2B5EF4-FFF2-40B4-BE49-F238E27FC236}">
                            <a16:creationId xmlns:a16="http://schemas.microsoft.com/office/drawing/2014/main" id="{EB231EEC-1063-44A7-BA04-3BCC20D89E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045700" y="5529263"/>
                        <a:ext cx="187801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44FB7385-8CDC-49DA-83C5-363DE613C5FD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46390" y="931952"/>
            <a:ext cx="6542089" cy="468000"/>
          </a:xfrm>
        </p:spPr>
        <p:txBody>
          <a:bodyPr/>
          <a:lstStyle/>
          <a:p>
            <a:r>
              <a:rPr lang="it-IT" sz="2000" b="1" dirty="0"/>
              <a:t>Primo esempio di acquisizione e visualizzazione</a:t>
            </a:r>
          </a:p>
        </p:txBody>
      </p:sp>
    </p:spTree>
    <p:extLst>
      <p:ext uri="{BB962C8B-B14F-4D97-AF65-F5344CB8AC3E}">
        <p14:creationId xmlns:p14="http://schemas.microsoft.com/office/powerpoint/2010/main" val="1585021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35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D30A3C3-0EEE-445B-9CDB-B55A456A4E0D}"/>
              </a:ext>
            </a:extLst>
          </p:cNvPr>
          <p:cNvGrpSpPr/>
          <p:nvPr/>
        </p:nvGrpSpPr>
        <p:grpSpPr>
          <a:xfrm>
            <a:off x="4262827" y="1468483"/>
            <a:ext cx="3033105" cy="3198172"/>
            <a:chOff x="413638" y="1028700"/>
            <a:chExt cx="3033105" cy="3198172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276D1486-598A-4850-9197-33DD69A24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3638" y="1028700"/>
              <a:ext cx="3033105" cy="3198172"/>
            </a:xfrm>
            <a:prstGeom prst="rect">
              <a:avLst/>
            </a:prstGeom>
          </p:spPr>
        </p:pic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D2C2F8BD-27F0-44D1-9F94-A26B44927835}"/>
                </a:ext>
              </a:extLst>
            </p:cNvPr>
            <p:cNvSpPr/>
            <p:nvPr/>
          </p:nvSpPr>
          <p:spPr>
            <a:xfrm>
              <a:off x="2290194" y="3338818"/>
              <a:ext cx="1015068" cy="167780"/>
            </a:xfrm>
            <a:custGeom>
              <a:avLst/>
              <a:gdLst>
                <a:gd name="connsiteX0" fmla="*/ 0 w 1015068"/>
                <a:gd name="connsiteY0" fmla="*/ 0 h 167780"/>
                <a:gd name="connsiteX1" fmla="*/ 507534 w 1015068"/>
                <a:gd name="connsiteY1" fmla="*/ 0 h 167780"/>
                <a:gd name="connsiteX2" fmla="*/ 1015068 w 1015068"/>
                <a:gd name="connsiteY2" fmla="*/ 0 h 167780"/>
                <a:gd name="connsiteX3" fmla="*/ 1015068 w 1015068"/>
                <a:gd name="connsiteY3" fmla="*/ 167780 h 167780"/>
                <a:gd name="connsiteX4" fmla="*/ 517685 w 1015068"/>
                <a:gd name="connsiteY4" fmla="*/ 167780 h 167780"/>
                <a:gd name="connsiteX5" fmla="*/ 0 w 1015068"/>
                <a:gd name="connsiteY5" fmla="*/ 167780 h 167780"/>
                <a:gd name="connsiteX6" fmla="*/ 0 w 1015068"/>
                <a:gd name="connsiteY6" fmla="*/ 0 h 167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068" h="167780" extrusionOk="0">
                  <a:moveTo>
                    <a:pt x="0" y="0"/>
                  </a:moveTo>
                  <a:cubicBezTo>
                    <a:pt x="241779" y="24323"/>
                    <a:pt x="381602" y="20030"/>
                    <a:pt x="507534" y="0"/>
                  </a:cubicBezTo>
                  <a:cubicBezTo>
                    <a:pt x="633466" y="-20030"/>
                    <a:pt x="847449" y="290"/>
                    <a:pt x="1015068" y="0"/>
                  </a:cubicBezTo>
                  <a:cubicBezTo>
                    <a:pt x="1007186" y="71109"/>
                    <a:pt x="1011782" y="94583"/>
                    <a:pt x="1015068" y="167780"/>
                  </a:cubicBezTo>
                  <a:cubicBezTo>
                    <a:pt x="869613" y="179249"/>
                    <a:pt x="686160" y="170124"/>
                    <a:pt x="517685" y="167780"/>
                  </a:cubicBezTo>
                  <a:cubicBezTo>
                    <a:pt x="349210" y="165436"/>
                    <a:pt x="129468" y="147138"/>
                    <a:pt x="0" y="167780"/>
                  </a:cubicBezTo>
                  <a:cubicBezTo>
                    <a:pt x="-330" y="131515"/>
                    <a:pt x="3237" y="70115"/>
                    <a:pt x="0" y="0"/>
                  </a:cubicBezTo>
                  <a:close/>
                </a:path>
              </a:pathLst>
            </a:custGeom>
            <a:noFill/>
            <a:ln>
              <a:solidFill>
                <a:schemeClr val="bg2"/>
              </a:solidFill>
              <a:extLst>
                <a:ext uri="{C807C97D-BFC1-408E-A445-0C87EB9F89A2}">
                  <ask:lineSketchStyleProps xmlns:ask="http://schemas.microsoft.com/office/drawing/2018/sketchyshapes" xmlns="" sd="4165245135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5CECB26-8C32-4E79-BC01-C04C704A96DD}"/>
              </a:ext>
            </a:extLst>
          </p:cNvPr>
          <p:cNvSpPr txBox="1"/>
          <p:nvPr/>
        </p:nvSpPr>
        <p:spPr>
          <a:xfrm>
            <a:off x="4168675" y="4911896"/>
            <a:ext cx="7167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Esempio per la creazione di un </a:t>
            </a:r>
            <a:r>
              <a:rPr lang="it-IT" sz="1200" dirty="0" err="1"/>
              <a:t>DAQmx</a:t>
            </a:r>
            <a:r>
              <a:rPr lang="it-IT" sz="1200" dirty="0"/>
              <a:t> Task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1725C93C-2A0B-47B0-B858-72D3BC3E215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46390" y="931952"/>
            <a:ext cx="6542089" cy="468000"/>
          </a:xfrm>
        </p:spPr>
        <p:txBody>
          <a:bodyPr/>
          <a:lstStyle/>
          <a:p>
            <a:r>
              <a:rPr lang="it-IT" sz="2000" b="1" dirty="0"/>
              <a:t>Primo esempio di acquisizione e visualizzazione</a:t>
            </a:r>
          </a:p>
        </p:txBody>
      </p:sp>
    </p:spTree>
    <p:extLst>
      <p:ext uri="{BB962C8B-B14F-4D97-AF65-F5344CB8AC3E}">
        <p14:creationId xmlns:p14="http://schemas.microsoft.com/office/powerpoint/2010/main" val="3215349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36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5CECB26-8C32-4E79-BC01-C04C704A96DD}"/>
              </a:ext>
            </a:extLst>
          </p:cNvPr>
          <p:cNvSpPr txBox="1"/>
          <p:nvPr/>
        </p:nvSpPr>
        <p:spPr>
          <a:xfrm>
            <a:off x="3068063" y="5422253"/>
            <a:ext cx="7167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A41"/>
                </a:solidFill>
              </a:rPr>
              <a:t>Caratteristiche dell’approccio Full </a:t>
            </a:r>
            <a:r>
              <a:rPr lang="it-IT" sz="1200" dirty="0" err="1">
                <a:solidFill>
                  <a:srgbClr val="002A41"/>
                </a:solidFill>
              </a:rPr>
              <a:t>DAQmx</a:t>
            </a:r>
            <a:r>
              <a:rPr lang="it-IT" sz="1200" dirty="0">
                <a:solidFill>
                  <a:srgbClr val="002A41"/>
                </a:solidFill>
              </a:rPr>
              <a:t>, consigliato per gli sviluppi futuri.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C0AD9FA-5FF0-4764-9C65-307B7F85F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6"/>
          <a:stretch/>
        </p:blipFill>
        <p:spPr>
          <a:xfrm>
            <a:off x="3187123" y="1577832"/>
            <a:ext cx="6677637" cy="3702336"/>
          </a:xfrm>
          <a:prstGeom prst="rect">
            <a:avLst/>
          </a:prstGeom>
        </p:spPr>
      </p:pic>
      <p:sp>
        <p:nvSpPr>
          <p:cNvPr id="7" name="Segnaposto testo 9">
            <a:extLst>
              <a:ext uri="{FF2B5EF4-FFF2-40B4-BE49-F238E27FC236}">
                <a16:creationId xmlns:a16="http://schemas.microsoft.com/office/drawing/2014/main" id="{5C3F375F-069C-4814-AA62-10CA916708CB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46390" y="931952"/>
            <a:ext cx="6542089" cy="468000"/>
          </a:xfrm>
        </p:spPr>
        <p:txBody>
          <a:bodyPr/>
          <a:lstStyle/>
          <a:p>
            <a:r>
              <a:rPr lang="it-IT" sz="2000" b="1" dirty="0"/>
              <a:t>Primo esempio di acquisizione e visualizzazione</a:t>
            </a:r>
          </a:p>
        </p:txBody>
      </p:sp>
    </p:spTree>
    <p:extLst>
      <p:ext uri="{BB962C8B-B14F-4D97-AF65-F5344CB8AC3E}">
        <p14:creationId xmlns:p14="http://schemas.microsoft.com/office/powerpoint/2010/main" val="3092916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37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5CECB26-8C32-4E79-BC01-C04C704A96DD}"/>
              </a:ext>
            </a:extLst>
          </p:cNvPr>
          <p:cNvSpPr txBox="1"/>
          <p:nvPr/>
        </p:nvSpPr>
        <p:spPr>
          <a:xfrm>
            <a:off x="4108932" y="5444396"/>
            <a:ext cx="7167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A41"/>
                </a:solidFill>
              </a:rPr>
              <a:t>Flusso di programmazione necessario all’uso delle API Full </a:t>
            </a:r>
            <a:r>
              <a:rPr lang="it-IT" sz="1200" dirty="0" err="1">
                <a:solidFill>
                  <a:srgbClr val="002A41"/>
                </a:solidFill>
              </a:rPr>
              <a:t>DAQmx</a:t>
            </a:r>
            <a:endParaRPr lang="it-IT" sz="1200" dirty="0">
              <a:solidFill>
                <a:srgbClr val="002A4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14F9915-90EF-4B86-85F3-D6B0C0008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831" y="1492278"/>
            <a:ext cx="6052337" cy="3521834"/>
          </a:xfrm>
          <a:prstGeom prst="rect">
            <a:avLst/>
          </a:prstGeom>
        </p:spPr>
      </p:pic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A43A713B-BA51-49F5-AFEF-EB1AC431BE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298360"/>
              </p:ext>
            </p:extLst>
          </p:nvPr>
        </p:nvGraphicFramePr>
        <p:xfrm>
          <a:off x="10140950" y="5716588"/>
          <a:ext cx="1516063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name="Packager Shell Object" showAsIcon="1" r:id="rId4" imgW="1515600" imgH="347400" progId="Package">
                  <p:embed/>
                </p:oleObj>
              </mc:Choice>
              <mc:Fallback>
                <p:oleObj name="Packager Shell Object" showAsIcon="1" r:id="rId4" imgW="1515600" imgH="347400" progId="Package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A43A713B-BA51-49F5-AFEF-EB1AC431BE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40950" y="5716588"/>
                        <a:ext cx="1516063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22E90A33-4C0C-4824-B0F8-94B2EC299F27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46390" y="931952"/>
            <a:ext cx="6542089" cy="468000"/>
          </a:xfrm>
        </p:spPr>
        <p:txBody>
          <a:bodyPr/>
          <a:lstStyle/>
          <a:p>
            <a:r>
              <a:rPr lang="it-IT" sz="2000" b="1" dirty="0"/>
              <a:t>Primo esempio di acquisizione e visualizzazione</a:t>
            </a:r>
          </a:p>
        </p:txBody>
      </p:sp>
    </p:spTree>
    <p:extLst>
      <p:ext uri="{BB962C8B-B14F-4D97-AF65-F5344CB8AC3E}">
        <p14:creationId xmlns:p14="http://schemas.microsoft.com/office/powerpoint/2010/main" val="19411222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38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2: Elementi di </a:t>
            </a:r>
            <a:r>
              <a:rPr lang="it-IT" dirty="0" err="1"/>
              <a:t>LabVIEW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5CECB26-8C32-4E79-BC01-C04C704A96DD}"/>
              </a:ext>
            </a:extLst>
          </p:cNvPr>
          <p:cNvSpPr txBox="1"/>
          <p:nvPr/>
        </p:nvSpPr>
        <p:spPr>
          <a:xfrm>
            <a:off x="3732229" y="5069436"/>
            <a:ext cx="71675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A41"/>
                </a:solidFill>
              </a:rPr>
              <a:t>Anche per l’uso di HW non NI, si utilizza lo stesso flusso di programmazione.</a:t>
            </a:r>
          </a:p>
          <a:p>
            <a:r>
              <a:rPr lang="it-IT" sz="1200" dirty="0">
                <a:solidFill>
                  <a:srgbClr val="002A41"/>
                </a:solidFill>
              </a:rPr>
              <a:t>Esempio: acquisizione tramite </a:t>
            </a:r>
            <a:r>
              <a:rPr lang="it-IT" sz="1200" dirty="0" err="1">
                <a:solidFill>
                  <a:srgbClr val="002A41"/>
                </a:solidFill>
              </a:rPr>
              <a:t>MakerHUB</a:t>
            </a:r>
            <a:r>
              <a:rPr lang="it-IT" sz="1200" dirty="0">
                <a:solidFill>
                  <a:srgbClr val="002A41"/>
                </a:solidFill>
              </a:rPr>
              <a:t> – LINX – Arduino </a:t>
            </a:r>
          </a:p>
        </p:txBody>
      </p:sp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A43A713B-BA51-49F5-AFEF-EB1AC431BE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169427"/>
              </p:ext>
            </p:extLst>
          </p:nvPr>
        </p:nvGraphicFramePr>
        <p:xfrm>
          <a:off x="10140950" y="5716588"/>
          <a:ext cx="1516063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" name="Packager Shell Object" showAsIcon="1" r:id="rId3" imgW="1515600" imgH="347400" progId="Package">
                  <p:embed/>
                </p:oleObj>
              </mc:Choice>
              <mc:Fallback>
                <p:oleObj name="Packager Shell Object" showAsIcon="1" r:id="rId3" imgW="1515600" imgH="347400" progId="Package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A43A713B-BA51-49F5-AFEF-EB1AC431BE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140950" y="5716588"/>
                        <a:ext cx="1516063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magine 7">
            <a:extLst>
              <a:ext uri="{FF2B5EF4-FFF2-40B4-BE49-F238E27FC236}">
                <a16:creationId xmlns:a16="http://schemas.microsoft.com/office/drawing/2014/main" id="{5012573A-7AB0-4098-8C58-572CE679F7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487" y="1964843"/>
            <a:ext cx="7107321" cy="2205452"/>
          </a:xfrm>
          <a:prstGeom prst="rect">
            <a:avLst/>
          </a:prstGeom>
        </p:spPr>
      </p:pic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5DDC4A1F-3B77-422C-811E-D0FCB526D850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46390" y="931952"/>
            <a:ext cx="6542089" cy="468000"/>
          </a:xfrm>
        </p:spPr>
        <p:txBody>
          <a:bodyPr/>
          <a:lstStyle/>
          <a:p>
            <a:r>
              <a:rPr lang="it-IT" sz="2000" b="1" dirty="0"/>
              <a:t>Primo esempio di acquisizione e visualizzazione</a:t>
            </a:r>
          </a:p>
        </p:txBody>
      </p:sp>
    </p:spTree>
    <p:extLst>
      <p:ext uri="{BB962C8B-B14F-4D97-AF65-F5344CB8AC3E}">
        <p14:creationId xmlns:p14="http://schemas.microsoft.com/office/powerpoint/2010/main" val="1840252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Modulo 3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0D069F-A92F-425E-97E8-3F4B54E83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Controllo del flusso di esecuzione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C4D7C31-A065-4877-9FF7-9D95EC6F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39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8632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2BBC440-1D3E-41DA-9A69-A71DE3E3FE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sz="1200" dirty="0"/>
              <a:t>Modulo 1: Introduzione</a:t>
            </a:r>
          </a:p>
          <a:p>
            <a:pPr lvl="2"/>
            <a:endParaRPr lang="it-IT" sz="1200" dirty="0"/>
          </a:p>
          <a:p>
            <a:pPr lvl="2"/>
            <a:r>
              <a:rPr lang="it-IT" sz="1200" dirty="0"/>
              <a:t>Argomenti </a:t>
            </a:r>
          </a:p>
          <a:p>
            <a:pPr lvl="3"/>
            <a:r>
              <a:rPr lang="it-IT" sz="1200" dirty="0"/>
              <a:t>Che cosa è </a:t>
            </a:r>
            <a:r>
              <a:rPr lang="it-IT" sz="1200" dirty="0" err="1"/>
              <a:t>LabVIEW</a:t>
            </a:r>
            <a:endParaRPr lang="it-IT" sz="1200" dirty="0"/>
          </a:p>
          <a:p>
            <a:pPr lvl="3"/>
            <a:r>
              <a:rPr lang="it-IT" sz="1200" dirty="0"/>
              <a:t>Analisi e </a:t>
            </a:r>
            <a:r>
              <a:rPr lang="it-IT" sz="1200" dirty="0" err="1"/>
              <a:t>Signal</a:t>
            </a:r>
            <a:r>
              <a:rPr lang="it-IT" sz="1200" dirty="0"/>
              <a:t> Processing</a:t>
            </a:r>
          </a:p>
          <a:p>
            <a:pPr lvl="3"/>
            <a:r>
              <a:rPr lang="it-IT" sz="1200" dirty="0"/>
              <a:t>Programmazione grafica</a:t>
            </a:r>
          </a:p>
          <a:p>
            <a:pPr lvl="3"/>
            <a:r>
              <a:rPr lang="it-IT" sz="1200" dirty="0"/>
              <a:t>Tipiche applicazioni </a:t>
            </a:r>
            <a:r>
              <a:rPr lang="it-IT" sz="1200" dirty="0" err="1"/>
              <a:t>LabVIEW</a:t>
            </a:r>
            <a:endParaRPr lang="it-IT" sz="1200" dirty="0"/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3DA54267-6EDC-4E79-B813-82D30D5A68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sz="1200" dirty="0"/>
              <a:t>Modulo 2: Elementi di </a:t>
            </a:r>
            <a:r>
              <a:rPr lang="it-IT" sz="1200" dirty="0" err="1"/>
              <a:t>LabVIEW</a:t>
            </a:r>
            <a:endParaRPr lang="it-IT" sz="1200" dirty="0"/>
          </a:p>
          <a:p>
            <a:pPr lvl="2"/>
            <a:endParaRPr lang="it-IT" sz="1200" dirty="0"/>
          </a:p>
          <a:p>
            <a:pPr lvl="2"/>
            <a:r>
              <a:rPr lang="it-IT" sz="1200" dirty="0"/>
              <a:t>Argomenti </a:t>
            </a:r>
          </a:p>
          <a:p>
            <a:pPr lvl="3"/>
            <a:r>
              <a:rPr lang="it-IT" sz="1200" dirty="0"/>
              <a:t>Esplorare progetti già sviluppati</a:t>
            </a:r>
          </a:p>
          <a:p>
            <a:pPr lvl="3"/>
            <a:r>
              <a:rPr lang="it-IT" sz="1200" dirty="0"/>
              <a:t>Creazione VI</a:t>
            </a:r>
          </a:p>
          <a:p>
            <a:pPr lvl="3"/>
            <a:r>
              <a:rPr lang="it-IT" sz="1200" dirty="0"/>
              <a:t>Front Panel e </a:t>
            </a:r>
            <a:r>
              <a:rPr lang="it-IT" sz="1200" dirty="0" err="1"/>
              <a:t>Block</a:t>
            </a:r>
            <a:r>
              <a:rPr lang="it-IT" sz="1200" dirty="0"/>
              <a:t> </a:t>
            </a:r>
            <a:r>
              <a:rPr lang="it-IT" sz="1200" dirty="0" err="1"/>
              <a:t>Diagram</a:t>
            </a:r>
            <a:endParaRPr lang="it-IT" sz="1200" dirty="0"/>
          </a:p>
          <a:p>
            <a:pPr lvl="3"/>
            <a:r>
              <a:rPr lang="it-IT" sz="1200" dirty="0"/>
              <a:t>Tipi di dati</a:t>
            </a:r>
          </a:p>
          <a:p>
            <a:pPr lvl="3"/>
            <a:r>
              <a:rPr lang="it-IT" sz="1200" dirty="0"/>
              <a:t>Primo esempio applicativo</a:t>
            </a:r>
          </a:p>
          <a:p>
            <a:pPr lvl="3"/>
            <a:r>
              <a:rPr lang="it-IT" sz="1200" dirty="0"/>
              <a:t>Primo esempio di acquisizione e visualizzazione </a:t>
            </a:r>
          </a:p>
        </p:txBody>
      </p: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E2C3556E-0B40-43CA-99F4-C7849067D3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t-IT" sz="1200" dirty="0"/>
              <a:t>Modulo 3: Controllo del flusso di esecuzione</a:t>
            </a:r>
          </a:p>
          <a:p>
            <a:pPr lvl="2"/>
            <a:endParaRPr lang="it-IT" sz="1200" dirty="0"/>
          </a:p>
          <a:p>
            <a:pPr lvl="2"/>
            <a:r>
              <a:rPr lang="it-IT" sz="1200" dirty="0"/>
              <a:t>Argomenti </a:t>
            </a:r>
          </a:p>
          <a:p>
            <a:pPr lvl="3"/>
            <a:r>
              <a:rPr lang="it-IT" sz="1200" dirty="0"/>
              <a:t>Debugging e </a:t>
            </a:r>
            <a:r>
              <a:rPr lang="it-IT" sz="1200" dirty="0" err="1"/>
              <a:t>Troubleshooting</a:t>
            </a:r>
            <a:endParaRPr lang="it-IT" sz="1200" dirty="0"/>
          </a:p>
          <a:p>
            <a:pPr lvl="3"/>
            <a:r>
              <a:rPr lang="it-IT" sz="1200" dirty="0"/>
              <a:t>Iterazioni</a:t>
            </a:r>
          </a:p>
          <a:p>
            <a:pPr lvl="3"/>
            <a:r>
              <a:rPr lang="it-IT" sz="1200" dirty="0"/>
              <a:t>Iterazioni per acquisizione dati</a:t>
            </a:r>
          </a:p>
          <a:p>
            <a:endParaRPr lang="it-IT" sz="1200" dirty="0"/>
          </a:p>
          <a:p>
            <a:endParaRPr lang="it-IT" sz="1200" dirty="0"/>
          </a:p>
        </p:txBody>
      </p:sp>
      <p:sp>
        <p:nvSpPr>
          <p:cNvPr id="12" name="Titolo 11">
            <a:extLst>
              <a:ext uri="{FF2B5EF4-FFF2-40B4-BE49-F238E27FC236}">
                <a16:creationId xmlns:a16="http://schemas.microsoft.com/office/drawing/2014/main" id="{8F2E5DB4-DE78-4C8D-88B7-E2385E63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Corso </a:t>
            </a:r>
            <a:r>
              <a:rPr lang="it-IT" dirty="0" err="1"/>
              <a:t>LabVIEW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2570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BCD6FF2-D8BB-4761-9B8B-A6A35090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40</a:t>
            </a:fld>
            <a:endParaRPr lang="it-IT" dirty="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13C0BBBD-015E-486E-B673-A5F720E8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3: Controllo del flusso di esecuzione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496DC9-F2F0-4693-85E8-6253B16E518F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F56D4C0C-077D-423D-BCF1-DD5D099A0E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it-IT" dirty="0"/>
              <a:t>Debugging e </a:t>
            </a:r>
            <a:r>
              <a:rPr lang="it-IT" dirty="0" err="1"/>
              <a:t>Troubleshooting</a:t>
            </a:r>
            <a:endParaRPr lang="it-IT" dirty="0"/>
          </a:p>
          <a:p>
            <a:r>
              <a:rPr lang="it-IT" dirty="0"/>
              <a:t>Iterazioni</a:t>
            </a:r>
          </a:p>
          <a:p>
            <a:r>
              <a:rPr lang="it-IT" dirty="0"/>
              <a:t>Iterazioni per acquisizione dati</a:t>
            </a:r>
          </a:p>
        </p:txBody>
      </p:sp>
    </p:spTree>
    <p:extLst>
      <p:ext uri="{BB962C8B-B14F-4D97-AF65-F5344CB8AC3E}">
        <p14:creationId xmlns:p14="http://schemas.microsoft.com/office/powerpoint/2010/main" val="13636493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41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3: Controllo del flusso di esecuzione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4624C38-596C-4039-A766-362E34BC219B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it-IT" sz="2000" b="1" dirty="0"/>
              <a:t>Debugging e </a:t>
            </a:r>
            <a:r>
              <a:rPr lang="it-IT" sz="2000" b="1" dirty="0" err="1"/>
              <a:t>Troubleshooting</a:t>
            </a:r>
            <a:endParaRPr lang="it-IT" sz="20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273203" y="1646340"/>
            <a:ext cx="7913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rgbClr val="002A41"/>
                </a:solidFill>
              </a:rPr>
              <a:t>Di seguito sono elencati i principali tool di debug e </a:t>
            </a:r>
            <a:r>
              <a:rPr lang="it-IT" sz="1200" dirty="0" err="1">
                <a:solidFill>
                  <a:srgbClr val="002A41"/>
                </a:solidFill>
              </a:rPr>
              <a:t>troubleshoot</a:t>
            </a:r>
            <a:r>
              <a:rPr lang="it-IT" sz="1200" dirty="0">
                <a:solidFill>
                  <a:srgbClr val="002A41"/>
                </a:solidFill>
              </a:rPr>
              <a:t> utili per affrontare la programmazione in </a:t>
            </a:r>
            <a:r>
              <a:rPr lang="it-IT" sz="1200" dirty="0" err="1">
                <a:solidFill>
                  <a:srgbClr val="002A41"/>
                </a:solidFill>
              </a:rPr>
              <a:t>LabVIEW</a:t>
            </a:r>
            <a:endParaRPr lang="it-IT" sz="1200" dirty="0">
              <a:solidFill>
                <a:srgbClr val="002A41"/>
              </a:solidFill>
            </a:endParaRPr>
          </a:p>
          <a:p>
            <a:endParaRPr lang="it-IT" sz="1200" dirty="0">
              <a:solidFill>
                <a:srgbClr val="002A41"/>
              </a:solidFill>
            </a:endParaRPr>
          </a:p>
          <a:p>
            <a:endParaRPr lang="it-IT" sz="1200" dirty="0">
              <a:solidFill>
                <a:srgbClr val="002A4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7D2CB52-25F3-4A99-A4E9-040F2392B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585" y="3375819"/>
            <a:ext cx="5411619" cy="262713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38A5DE6-5F10-4C54-8A18-14C2954B839B}"/>
              </a:ext>
            </a:extLst>
          </p:cNvPr>
          <p:cNvGrpSpPr/>
          <p:nvPr/>
        </p:nvGrpSpPr>
        <p:grpSpPr>
          <a:xfrm>
            <a:off x="614768" y="2365636"/>
            <a:ext cx="5452749" cy="2323752"/>
            <a:chOff x="907164" y="1754711"/>
            <a:chExt cx="5452749" cy="2323752"/>
          </a:xfrm>
        </p:grpSpPr>
        <p:pic>
          <p:nvPicPr>
            <p:cNvPr id="2" name="Immagine 1">
              <a:extLst>
                <a:ext uri="{FF2B5EF4-FFF2-40B4-BE49-F238E27FC236}">
                  <a16:creationId xmlns:a16="http://schemas.microsoft.com/office/drawing/2014/main" id="{20619915-FFEF-4682-8DCD-7DA7A426FC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524" t="19897"/>
            <a:stretch/>
          </p:blipFill>
          <p:spPr>
            <a:xfrm>
              <a:off x="907164" y="1754711"/>
              <a:ext cx="3862261" cy="2323752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45A9F959-DEEB-4EDF-A785-349161A881EE}"/>
                </a:ext>
              </a:extLst>
            </p:cNvPr>
            <p:cNvSpPr txBox="1"/>
            <p:nvPr/>
          </p:nvSpPr>
          <p:spPr>
            <a:xfrm>
              <a:off x="5500382" y="2009992"/>
              <a:ext cx="859531" cy="276999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it-IT" sz="1200" dirty="0" err="1"/>
                <a:t>Broken</a:t>
              </a:r>
              <a:r>
                <a:rPr lang="it-IT" sz="1200" dirty="0"/>
                <a:t> VI</a:t>
              </a:r>
              <a:endParaRPr lang="en-US" sz="1200" dirty="0" err="1"/>
            </a:p>
          </p:txBody>
        </p:sp>
        <p:cxnSp>
          <p:nvCxnSpPr>
            <p:cNvPr id="12" name="Connettore 2 11">
              <a:extLst>
                <a:ext uri="{FF2B5EF4-FFF2-40B4-BE49-F238E27FC236}">
                  <a16:creationId xmlns:a16="http://schemas.microsoft.com/office/drawing/2014/main" id="{1423B355-6109-4C4B-9649-897E58F588DE}"/>
                </a:ext>
              </a:extLst>
            </p:cNvPr>
            <p:cNvCxnSpPr>
              <a:stCxn id="7" idx="1"/>
            </p:cNvCxnSpPr>
            <p:nvPr/>
          </p:nvCxnSpPr>
          <p:spPr>
            <a:xfrm flipH="1">
              <a:off x="1551963" y="2148492"/>
              <a:ext cx="3948419" cy="138499"/>
            </a:xfrm>
            <a:prstGeom prst="straightConnector1">
              <a:avLst/>
            </a:prstGeom>
            <a:ln w="158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7004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42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3: Controllo del flusso di esecuzione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4624C38-596C-4039-A766-362E34BC219B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1069408"/>
          </a:xfrm>
        </p:spPr>
        <p:txBody>
          <a:bodyPr/>
          <a:lstStyle/>
          <a:p>
            <a:r>
              <a:rPr lang="it-IT" sz="2000" b="1" dirty="0"/>
              <a:t>Debugging e </a:t>
            </a:r>
            <a:r>
              <a:rPr lang="it-IT" sz="2000" b="1" dirty="0" err="1"/>
              <a:t>Troubleshooting</a:t>
            </a:r>
            <a:endParaRPr lang="it-IT" sz="20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34963" y="1816927"/>
            <a:ext cx="5578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rgbClr val="002A41"/>
                </a:solidFill>
              </a:rPr>
              <a:t>Cliccando sulla freccia spezzata sarà disponibile la </a:t>
            </a:r>
            <a:r>
              <a:rPr lang="it-IT" sz="1200" dirty="0" err="1">
                <a:solidFill>
                  <a:srgbClr val="002A41"/>
                </a:solidFill>
              </a:rPr>
              <a:t>error</a:t>
            </a:r>
            <a:r>
              <a:rPr lang="it-IT" sz="1200" dirty="0">
                <a:solidFill>
                  <a:srgbClr val="002A41"/>
                </a:solidFill>
              </a:rPr>
              <a:t> list per ulteriori dettagli</a:t>
            </a:r>
          </a:p>
          <a:p>
            <a:endParaRPr lang="it-IT" sz="1200" dirty="0">
              <a:solidFill>
                <a:srgbClr val="002A41"/>
              </a:solidFill>
            </a:endParaRPr>
          </a:p>
          <a:p>
            <a:endParaRPr lang="it-IT" sz="1200" dirty="0">
              <a:solidFill>
                <a:srgbClr val="002A41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2D44119-0339-4F4E-B9AA-93E161D58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51" y="3248264"/>
            <a:ext cx="4112069" cy="199410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3757FA0-A176-4F20-94EC-54B6881D6F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02" t="18504" r="7635" b="12476"/>
          <a:stretch/>
        </p:blipFill>
        <p:spPr>
          <a:xfrm>
            <a:off x="5786941" y="2636955"/>
            <a:ext cx="4112069" cy="315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53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43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3: Controllo del flusso di esecuzione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4624C38-596C-4039-A766-362E34BC219B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it-IT" sz="2000" b="1" dirty="0"/>
              <a:t>Debugging e </a:t>
            </a:r>
            <a:r>
              <a:rPr lang="it-IT" sz="2000" b="1" dirty="0" err="1"/>
              <a:t>Troubleshooting</a:t>
            </a:r>
            <a:endParaRPr lang="it-IT" b="1" dirty="0"/>
          </a:p>
          <a:p>
            <a:endParaRPr lang="it-IT" sz="20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7747843" y="1832143"/>
            <a:ext cx="2737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A41"/>
                </a:solidFill>
              </a:rPr>
              <a:t>Cliccando sulla lampadina si potrà far eseguire il codice visualizzando i vari passaggi</a:t>
            </a:r>
          </a:p>
          <a:p>
            <a:endParaRPr lang="it-IT" sz="1200" dirty="0">
              <a:solidFill>
                <a:srgbClr val="002A41"/>
              </a:solidFill>
            </a:endParaRPr>
          </a:p>
          <a:p>
            <a:endParaRPr lang="it-IT" sz="1200" dirty="0">
              <a:solidFill>
                <a:srgbClr val="002A4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81130EF-7844-4AB7-A8DD-E08D691F3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97" y="1832143"/>
            <a:ext cx="6860967" cy="249432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B70F0C8-9CDC-48F9-A800-76BF5E461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746" y="3384560"/>
            <a:ext cx="6410859" cy="306456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1A9AE4F-9E59-40CC-AFD3-42845C4BD397}"/>
              </a:ext>
            </a:extLst>
          </p:cNvPr>
          <p:cNvSpPr txBox="1"/>
          <p:nvPr/>
        </p:nvSpPr>
        <p:spPr>
          <a:xfrm>
            <a:off x="771786" y="5555720"/>
            <a:ext cx="4739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A41"/>
                </a:solidFill>
              </a:rPr>
              <a:t>Modalità Single </a:t>
            </a:r>
            <a:r>
              <a:rPr lang="it-IT" sz="1200" dirty="0" err="1">
                <a:solidFill>
                  <a:srgbClr val="002A41"/>
                </a:solidFill>
              </a:rPr>
              <a:t>Stepping</a:t>
            </a:r>
            <a:r>
              <a:rPr lang="it-IT" sz="1200" dirty="0">
                <a:solidFill>
                  <a:srgbClr val="002A41"/>
                </a:solidFill>
              </a:rPr>
              <a:t> simile ad altri linguaggi di programmazione</a:t>
            </a:r>
          </a:p>
          <a:p>
            <a:endParaRPr lang="it-IT" sz="1200" dirty="0">
              <a:solidFill>
                <a:srgbClr val="002A41"/>
              </a:solidFill>
            </a:endParaRPr>
          </a:p>
          <a:p>
            <a:endParaRPr lang="it-IT" sz="1200" dirty="0">
              <a:solidFill>
                <a:srgbClr val="002A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0018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44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3: Controllo del flusso di esecuzione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4624C38-596C-4039-A766-362E34BC219B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6228407" cy="484045"/>
          </a:xfrm>
        </p:spPr>
        <p:txBody>
          <a:bodyPr/>
          <a:lstStyle/>
          <a:p>
            <a:r>
              <a:rPr lang="it-IT" sz="2000" b="1" dirty="0"/>
              <a:t>Debugging e </a:t>
            </a:r>
            <a:r>
              <a:rPr lang="it-IT" sz="2000" b="1" dirty="0" err="1"/>
              <a:t>Troubleshooting</a:t>
            </a:r>
            <a:endParaRPr lang="it-IT" b="1" dirty="0"/>
          </a:p>
          <a:p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6853312" y="1498744"/>
            <a:ext cx="4279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Tramite le Probes è possibile conoscere il valore della variabile durante l’esecuzione del VI</a:t>
            </a:r>
          </a:p>
          <a:p>
            <a:endParaRPr lang="it-IT" sz="1200" dirty="0"/>
          </a:p>
          <a:p>
            <a:endParaRPr lang="it-IT" sz="12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1A9AE4F-9E59-40CC-AFD3-42845C4BD397}"/>
              </a:ext>
            </a:extLst>
          </p:cNvPr>
          <p:cNvSpPr txBox="1"/>
          <p:nvPr/>
        </p:nvSpPr>
        <p:spPr>
          <a:xfrm>
            <a:off x="1579733" y="5426454"/>
            <a:ext cx="4739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Modalità </a:t>
            </a:r>
            <a:r>
              <a:rPr lang="it-IT" sz="1200" dirty="0" err="1"/>
              <a:t>Breakpoint</a:t>
            </a:r>
            <a:r>
              <a:rPr lang="it-IT" sz="1200" dirty="0"/>
              <a:t> simile ad altri linguaggi di programmazione</a:t>
            </a:r>
          </a:p>
          <a:p>
            <a:endParaRPr lang="it-IT" sz="1200" dirty="0"/>
          </a:p>
          <a:p>
            <a:endParaRPr lang="it-IT" sz="12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2D73E95-60E1-411C-9BA7-8185B481E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33" y="2117843"/>
            <a:ext cx="6228407" cy="293683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B501AD5A-D93F-4DEC-803A-CB06289C3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952" y="3907781"/>
            <a:ext cx="5248115" cy="2259538"/>
          </a:xfrm>
          <a:prstGeom prst="rect">
            <a:avLst/>
          </a:prstGeom>
        </p:spPr>
      </p:pic>
      <p:graphicFrame>
        <p:nvGraphicFramePr>
          <p:cNvPr id="3" name="Oggetto 2">
            <a:extLst>
              <a:ext uri="{FF2B5EF4-FFF2-40B4-BE49-F238E27FC236}">
                <a16:creationId xmlns:a16="http://schemas.microsoft.com/office/drawing/2014/main" id="{BF197C4E-DD2F-4F12-8513-7732C30C94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3032592"/>
              </p:ext>
            </p:extLst>
          </p:nvPr>
        </p:nvGraphicFramePr>
        <p:xfrm>
          <a:off x="531283" y="5799109"/>
          <a:ext cx="5461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6" name="Oggetto shell Packager" showAsIcon="1" r:id="rId5" imgW="545760" imgH="437760" progId="Package">
                  <p:embed/>
                </p:oleObj>
              </mc:Choice>
              <mc:Fallback>
                <p:oleObj name="Oggetto shell Packager" showAsIcon="1" r:id="rId5" imgW="545760" imgH="437760" progId="Package">
                  <p:embed/>
                  <p:pic>
                    <p:nvPicPr>
                      <p:cNvPr id="3" name="Oggetto 2">
                        <a:extLst>
                          <a:ext uri="{FF2B5EF4-FFF2-40B4-BE49-F238E27FC236}">
                            <a16:creationId xmlns:a16="http://schemas.microsoft.com/office/drawing/2014/main" id="{BF197C4E-DD2F-4F12-8513-7732C30C943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1283" y="5799109"/>
                        <a:ext cx="546100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996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45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3: Controllo del flusso di esecuzione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4624C38-596C-4039-A766-362E34BC219B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it-IT" sz="2000" b="1" dirty="0"/>
              <a:t>Debugging e </a:t>
            </a:r>
            <a:r>
              <a:rPr lang="it-IT" sz="2000" b="1" dirty="0" err="1"/>
              <a:t>Troubleshooting</a:t>
            </a:r>
            <a:endParaRPr lang="it-IT" sz="20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4864363" y="2003648"/>
            <a:ext cx="1983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rgbClr val="002A41"/>
                </a:solidFill>
              </a:rPr>
              <a:t>Tipologie di errori numerici</a:t>
            </a:r>
          </a:p>
          <a:p>
            <a:endParaRPr lang="it-IT" sz="1200" dirty="0">
              <a:solidFill>
                <a:srgbClr val="002A41"/>
              </a:solidFill>
            </a:endParaRPr>
          </a:p>
          <a:p>
            <a:endParaRPr lang="it-IT" sz="1200" dirty="0">
              <a:solidFill>
                <a:srgbClr val="002A41"/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71E2D14-5E98-4210-8093-40B32AF6C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131" y="2331425"/>
            <a:ext cx="7055738" cy="388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767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46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3: Controllo del flusso di esecuzione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4624C38-596C-4039-A766-362E34BC219B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it-IT" sz="2000" b="1" dirty="0"/>
              <a:t>Debugging e </a:t>
            </a:r>
            <a:r>
              <a:rPr lang="it-IT" sz="2000" b="1" dirty="0" err="1"/>
              <a:t>Troubleshooting</a:t>
            </a:r>
            <a:endParaRPr lang="it-IT" sz="20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7318765" y="2964090"/>
            <a:ext cx="349694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La gestione degli errori è necessaria come in tutti i linguaggi di programmazione.</a:t>
            </a:r>
          </a:p>
          <a:p>
            <a:r>
              <a:rPr lang="it-IT" sz="1400" dirty="0">
                <a:solidFill>
                  <a:srgbClr val="002A41"/>
                </a:solidFill>
              </a:rPr>
              <a:t>Il </a:t>
            </a:r>
            <a:r>
              <a:rPr lang="it-IT" sz="1400" dirty="0" err="1">
                <a:solidFill>
                  <a:srgbClr val="002A41"/>
                </a:solidFill>
              </a:rPr>
              <a:t>LabVIEW</a:t>
            </a:r>
            <a:r>
              <a:rPr lang="it-IT" sz="1400" dirty="0">
                <a:solidFill>
                  <a:srgbClr val="002A41"/>
                </a:solidFill>
              </a:rPr>
              <a:t> viene gestita tramite il tipo «</a:t>
            </a:r>
            <a:r>
              <a:rPr lang="it-IT" sz="1400" dirty="0" err="1">
                <a:solidFill>
                  <a:srgbClr val="002A41"/>
                </a:solidFill>
              </a:rPr>
              <a:t>Error</a:t>
            </a:r>
            <a:r>
              <a:rPr lang="it-IT" sz="1400" dirty="0">
                <a:solidFill>
                  <a:srgbClr val="002A41"/>
                </a:solidFill>
              </a:rPr>
              <a:t>» che viene condiviso con tutti i task facenti parte del VI.</a:t>
            </a:r>
          </a:p>
          <a:p>
            <a:r>
              <a:rPr lang="it-IT" sz="1400" dirty="0">
                <a:solidFill>
                  <a:srgbClr val="002A41"/>
                </a:solidFill>
              </a:rPr>
              <a:t> </a:t>
            </a:r>
          </a:p>
          <a:p>
            <a:r>
              <a:rPr lang="it-IT" sz="1400" dirty="0">
                <a:solidFill>
                  <a:srgbClr val="002A41"/>
                </a:solidFill>
              </a:rPr>
              <a:t>In alcuni casi dei Task sono in grado di funzionare anche se ricevono in ingresso un errore, ad esempio il </a:t>
            </a:r>
            <a:r>
              <a:rPr lang="it-IT" sz="1400" dirty="0" err="1">
                <a:solidFill>
                  <a:srgbClr val="002A41"/>
                </a:solidFill>
              </a:rPr>
              <a:t>DAQmx</a:t>
            </a:r>
            <a:r>
              <a:rPr lang="it-IT" sz="1400" dirty="0">
                <a:solidFill>
                  <a:srgbClr val="002A41"/>
                </a:solidFill>
              </a:rPr>
              <a:t> Clear Task è in grado di chiudere il canale anche se riceve la segnalazione di errore.</a:t>
            </a:r>
          </a:p>
          <a:p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2DE5482-D959-49DB-B093-6E6993F9E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210" y="2392409"/>
            <a:ext cx="5715271" cy="34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482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47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3: Controllo del flusso di esecuzione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4624C38-596C-4039-A766-362E34BC219B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r>
              <a:rPr lang="it-IT" sz="2000" b="1" dirty="0"/>
              <a:t>Debugging e </a:t>
            </a:r>
            <a:r>
              <a:rPr lang="it-IT" sz="2000" b="1" dirty="0" err="1"/>
              <a:t>Troubleshooting</a:t>
            </a:r>
            <a:endParaRPr lang="it-IT" sz="2000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239A86C-0973-490C-BD68-49F76A63A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309" y="2964467"/>
            <a:ext cx="6535382" cy="288486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F200E2-8661-4BA5-8171-7871A20E3A28}"/>
              </a:ext>
            </a:extLst>
          </p:cNvPr>
          <p:cNvSpPr txBox="1"/>
          <p:nvPr/>
        </p:nvSpPr>
        <p:spPr>
          <a:xfrm>
            <a:off x="6094663" y="2210799"/>
            <a:ext cx="3647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Il cluster di tipo «</a:t>
            </a:r>
            <a:r>
              <a:rPr lang="it-IT" sz="1400" dirty="0" err="1">
                <a:solidFill>
                  <a:srgbClr val="002A41"/>
                </a:solidFill>
              </a:rPr>
              <a:t>Error</a:t>
            </a:r>
            <a:r>
              <a:rPr lang="it-IT" sz="1400" dirty="0">
                <a:solidFill>
                  <a:srgbClr val="002A41"/>
                </a:solidFill>
              </a:rPr>
              <a:t>» contiene al suo interno questi dati:</a:t>
            </a:r>
          </a:p>
          <a:p>
            <a:endParaRPr lang="it-IT" sz="1200" dirty="0"/>
          </a:p>
        </p:txBody>
      </p:sp>
      <p:sp>
        <p:nvSpPr>
          <p:cNvPr id="9" name="CasellaDiTesto 7">
            <a:extLst>
              <a:ext uri="{FF2B5EF4-FFF2-40B4-BE49-F238E27FC236}">
                <a16:creationId xmlns:a16="http://schemas.microsoft.com/office/drawing/2014/main" id="{EE47CF06-F34E-4027-935B-3484407A2278}"/>
              </a:ext>
            </a:extLst>
          </p:cNvPr>
          <p:cNvSpPr txBox="1"/>
          <p:nvPr/>
        </p:nvSpPr>
        <p:spPr>
          <a:xfrm>
            <a:off x="9075988" y="3262526"/>
            <a:ext cx="2611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TRUE = </a:t>
            </a:r>
            <a:r>
              <a:rPr lang="it-IT" sz="1400" dirty="0" err="1">
                <a:solidFill>
                  <a:srgbClr val="002A41"/>
                </a:solidFill>
              </a:rPr>
              <a:t>error</a:t>
            </a:r>
            <a:endParaRPr lang="it-IT" sz="1400" dirty="0">
              <a:solidFill>
                <a:srgbClr val="002A41"/>
              </a:solidFill>
            </a:endParaRPr>
          </a:p>
          <a:p>
            <a:r>
              <a:rPr lang="it-IT" sz="1400" dirty="0">
                <a:solidFill>
                  <a:srgbClr val="002A41"/>
                </a:solidFill>
              </a:rPr>
              <a:t>FALSE = no </a:t>
            </a:r>
            <a:r>
              <a:rPr lang="it-IT" sz="1400" dirty="0" err="1">
                <a:solidFill>
                  <a:srgbClr val="002A41"/>
                </a:solidFill>
              </a:rPr>
              <a:t>error</a:t>
            </a:r>
            <a:r>
              <a:rPr lang="it-IT" sz="1400" dirty="0">
                <a:solidFill>
                  <a:srgbClr val="002A41"/>
                </a:solidFill>
              </a:rPr>
              <a:t> /</a:t>
            </a:r>
            <a:r>
              <a:rPr lang="it-IT" sz="1400" dirty="0" err="1">
                <a:solidFill>
                  <a:srgbClr val="002A41"/>
                </a:solidFill>
              </a:rPr>
              <a:t>warning</a:t>
            </a:r>
            <a:endParaRPr lang="it-IT" sz="1400" dirty="0">
              <a:solidFill>
                <a:srgbClr val="002A41"/>
              </a:solidFill>
            </a:endParaRPr>
          </a:p>
          <a:p>
            <a:endParaRPr lang="it-IT" sz="1200" dirty="0"/>
          </a:p>
        </p:txBody>
      </p:sp>
      <p:sp>
        <p:nvSpPr>
          <p:cNvPr id="11" name="CasellaDiTesto 7">
            <a:extLst>
              <a:ext uri="{FF2B5EF4-FFF2-40B4-BE49-F238E27FC236}">
                <a16:creationId xmlns:a16="http://schemas.microsoft.com/office/drawing/2014/main" id="{880EA860-5903-4113-BBEA-366B099FD093}"/>
              </a:ext>
            </a:extLst>
          </p:cNvPr>
          <p:cNvSpPr txBox="1"/>
          <p:nvPr/>
        </p:nvSpPr>
        <p:spPr>
          <a:xfrm>
            <a:off x="9075987" y="4249511"/>
            <a:ext cx="3030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Click destro su controllo/indicatore «code» per ricevere una descrizione sull’errore</a:t>
            </a:r>
          </a:p>
          <a:p>
            <a:endParaRPr lang="it-IT" sz="1200" dirty="0"/>
          </a:p>
        </p:txBody>
      </p:sp>
      <p:sp>
        <p:nvSpPr>
          <p:cNvPr id="12" name="CasellaDiTesto 7">
            <a:extLst>
              <a:ext uri="{FF2B5EF4-FFF2-40B4-BE49-F238E27FC236}">
                <a16:creationId xmlns:a16="http://schemas.microsoft.com/office/drawing/2014/main" id="{B678B402-0D82-4F37-96CC-E6CC6D65CA07}"/>
              </a:ext>
            </a:extLst>
          </p:cNvPr>
          <p:cNvSpPr txBox="1"/>
          <p:nvPr/>
        </p:nvSpPr>
        <p:spPr>
          <a:xfrm>
            <a:off x="9075987" y="5205101"/>
            <a:ext cx="30302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Contiene una descrizione e la provenienza</a:t>
            </a:r>
          </a:p>
          <a:p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827786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48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3: Controllo del flusso di esecuzione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F200E2-8661-4BA5-8171-7871A20E3A28}"/>
              </a:ext>
            </a:extLst>
          </p:cNvPr>
          <p:cNvSpPr txBox="1"/>
          <p:nvPr/>
        </p:nvSpPr>
        <p:spPr>
          <a:xfrm>
            <a:off x="315913" y="3466105"/>
            <a:ext cx="1608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A41"/>
                </a:solidFill>
              </a:rPr>
              <a:t>Differenza tra </a:t>
            </a:r>
            <a:r>
              <a:rPr lang="it-IT" sz="1200" dirty="0" err="1">
                <a:solidFill>
                  <a:srgbClr val="002A41"/>
                </a:solidFill>
              </a:rPr>
              <a:t>Error</a:t>
            </a:r>
            <a:r>
              <a:rPr lang="it-IT" sz="1200" dirty="0">
                <a:solidFill>
                  <a:srgbClr val="002A41"/>
                </a:solidFill>
              </a:rPr>
              <a:t> e Warning, simile ad altri linguaggi di programmazione</a:t>
            </a:r>
          </a:p>
          <a:p>
            <a:endParaRPr lang="it-IT" sz="1200" dirty="0">
              <a:solidFill>
                <a:srgbClr val="002A4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D4EA843-A26A-47B9-B47A-019555A80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702" y="1949121"/>
            <a:ext cx="8176595" cy="4412275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0D61D022-489E-493F-B328-1D5B930D1E2A}"/>
              </a:ext>
            </a:extLst>
          </p:cNvPr>
          <p:cNvSpPr txBox="1">
            <a:spLocks/>
          </p:cNvSpPr>
          <p:nvPr/>
        </p:nvSpPr>
        <p:spPr>
          <a:xfrm>
            <a:off x="487361" y="1414417"/>
            <a:ext cx="7583489" cy="106940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/>
              <a:t>Debugging e Troubleshooting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2694290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49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3: Controllo del flusso di esecuzione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4624C38-596C-4039-A766-362E34BC219B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-122353" y="1258637"/>
            <a:ext cx="2183052" cy="461665"/>
          </a:xfrm>
        </p:spPr>
        <p:txBody>
          <a:bodyPr/>
          <a:lstStyle/>
          <a:p>
            <a:pPr lvl="1"/>
            <a:r>
              <a:rPr lang="it-IT" dirty="0"/>
              <a:t>Iterazioni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884A2D-0371-4273-938E-EE88061D7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11" y="1657227"/>
            <a:ext cx="5747844" cy="288212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F200E2-8661-4BA5-8171-7871A20E3A28}"/>
              </a:ext>
            </a:extLst>
          </p:cNvPr>
          <p:cNvSpPr txBox="1"/>
          <p:nvPr/>
        </p:nvSpPr>
        <p:spPr>
          <a:xfrm>
            <a:off x="3509554" y="1420221"/>
            <a:ext cx="3138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Funzionamento del loop WHILE</a:t>
            </a:r>
          </a:p>
          <a:p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42C85EA-6584-44F0-B0E0-41FE5797A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150" y="3692150"/>
            <a:ext cx="3874724" cy="265621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CD3A79F-26AA-4231-80A7-F99301FDE124}"/>
              </a:ext>
            </a:extLst>
          </p:cNvPr>
          <p:cNvSpPr txBox="1"/>
          <p:nvPr/>
        </p:nvSpPr>
        <p:spPr>
          <a:xfrm>
            <a:off x="7896351" y="3230485"/>
            <a:ext cx="3357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A41"/>
                </a:solidFill>
              </a:rPr>
              <a:t>E’ possibile decidere se interrompere oppure continuare il loop se la condizione è vera.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EA0F9BF2-3E1C-4548-A9C3-6468F0C15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83" y="4626535"/>
            <a:ext cx="4530502" cy="168147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7DAE373-DB87-4FCF-98A2-9D397738D3A2}"/>
              </a:ext>
            </a:extLst>
          </p:cNvPr>
          <p:cNvSpPr txBox="1"/>
          <p:nvPr/>
        </p:nvSpPr>
        <p:spPr>
          <a:xfrm>
            <a:off x="5117285" y="5103289"/>
            <a:ext cx="2121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A41"/>
                </a:solidFill>
              </a:rPr>
              <a:t>E’ possibile uscire dal loop anche utilizzando la gestione dell’errore.</a:t>
            </a:r>
          </a:p>
        </p:txBody>
      </p:sp>
    </p:spTree>
    <p:extLst>
      <p:ext uri="{BB962C8B-B14F-4D97-AF65-F5344CB8AC3E}">
        <p14:creationId xmlns:p14="http://schemas.microsoft.com/office/powerpoint/2010/main" val="2374996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2BBC440-1D3E-41DA-9A69-A71DE3E3FE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sz="1200" dirty="0"/>
              <a:t>Modulo 4: Tipi di dati e gestione I/O</a:t>
            </a:r>
          </a:p>
          <a:p>
            <a:pPr lvl="2"/>
            <a:endParaRPr lang="it-IT" sz="1200" dirty="0"/>
          </a:p>
          <a:p>
            <a:pPr lvl="2"/>
            <a:r>
              <a:rPr lang="it-IT" sz="1200" dirty="0"/>
              <a:t>Argomenti </a:t>
            </a:r>
          </a:p>
          <a:p>
            <a:pPr lvl="3"/>
            <a:r>
              <a:rPr lang="it-IT" sz="1200" dirty="0"/>
              <a:t>Gruppi di dati (array, </a:t>
            </a:r>
            <a:r>
              <a:rPr lang="it-IT" sz="1200" dirty="0" err="1"/>
              <a:t>waveform</a:t>
            </a:r>
            <a:r>
              <a:rPr lang="it-IT" sz="1200" dirty="0"/>
              <a:t>)</a:t>
            </a:r>
          </a:p>
          <a:p>
            <a:pPr lvl="3"/>
            <a:r>
              <a:rPr lang="it-IT" sz="1200" dirty="0"/>
              <a:t>Data processing</a:t>
            </a:r>
          </a:p>
          <a:p>
            <a:pPr lvl="3"/>
            <a:r>
              <a:rPr lang="it-IT" sz="1200" dirty="0"/>
              <a:t>Case </a:t>
            </a:r>
            <a:r>
              <a:rPr lang="it-IT" sz="1200" dirty="0" err="1"/>
              <a:t>Structure</a:t>
            </a:r>
            <a:endParaRPr lang="it-IT" sz="1200" dirty="0"/>
          </a:p>
          <a:p>
            <a:pPr lvl="3"/>
            <a:r>
              <a:rPr lang="it-IT" sz="1200" dirty="0"/>
              <a:t>File I/O</a:t>
            </a:r>
          </a:p>
        </p:txBody>
      </p:sp>
      <p:sp>
        <p:nvSpPr>
          <p:cNvPr id="18" name="Segnaposto testo 17">
            <a:extLst>
              <a:ext uri="{FF2B5EF4-FFF2-40B4-BE49-F238E27FC236}">
                <a16:creationId xmlns:a16="http://schemas.microsoft.com/office/drawing/2014/main" id="{3DA54267-6EDC-4E79-B813-82D30D5A68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it-IT" sz="1200" dirty="0"/>
              <a:t>Modulo 5: Programmazione avanzata</a:t>
            </a:r>
          </a:p>
          <a:p>
            <a:pPr lvl="2"/>
            <a:endParaRPr lang="it-IT" sz="1200" dirty="0"/>
          </a:p>
          <a:p>
            <a:pPr lvl="2"/>
            <a:r>
              <a:rPr lang="it-IT" sz="1200" dirty="0"/>
              <a:t>Argomenti </a:t>
            </a:r>
          </a:p>
          <a:p>
            <a:pPr lvl="3"/>
            <a:r>
              <a:rPr lang="it-IT" sz="1200" dirty="0" err="1"/>
              <a:t>SubVI</a:t>
            </a:r>
            <a:endParaRPr lang="it-IT" sz="1200" dirty="0"/>
          </a:p>
          <a:p>
            <a:pPr lvl="3"/>
            <a:r>
              <a:rPr lang="it-IT" sz="1200" dirty="0"/>
              <a:t>Cluster</a:t>
            </a:r>
          </a:p>
          <a:p>
            <a:pPr lvl="3"/>
            <a:r>
              <a:rPr lang="it-IT" sz="1200" dirty="0"/>
              <a:t>Macchine a stati</a:t>
            </a:r>
          </a:p>
        </p:txBody>
      </p: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E2C3556E-0B40-43CA-99F4-C7849067D33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it-IT" sz="1200" dirty="0"/>
              <a:t>Modulo 6: Gestione loop paralleli</a:t>
            </a:r>
          </a:p>
          <a:p>
            <a:endParaRPr lang="it-IT" sz="1200" dirty="0"/>
          </a:p>
          <a:p>
            <a:pPr lvl="2"/>
            <a:r>
              <a:rPr lang="it-IT" sz="1200" dirty="0"/>
              <a:t>Argomenti </a:t>
            </a:r>
          </a:p>
          <a:p>
            <a:pPr lvl="3"/>
            <a:r>
              <a:rPr lang="it-IT" sz="1200" dirty="0"/>
              <a:t>Loop Paralleli</a:t>
            </a:r>
          </a:p>
          <a:p>
            <a:pPr lvl="3"/>
            <a:r>
              <a:rPr lang="it-IT" sz="1200" dirty="0" err="1"/>
              <a:t>Channels</a:t>
            </a:r>
            <a:endParaRPr lang="it-IT" sz="1200" dirty="0"/>
          </a:p>
          <a:p>
            <a:pPr lvl="3"/>
            <a:r>
              <a:rPr lang="it-IT" sz="1200" dirty="0"/>
              <a:t>Queue</a:t>
            </a:r>
          </a:p>
          <a:p>
            <a:endParaRPr lang="it-IT" sz="1200" dirty="0"/>
          </a:p>
          <a:p>
            <a:endParaRPr lang="it-IT" sz="1200" dirty="0"/>
          </a:p>
        </p:txBody>
      </p:sp>
      <p:sp>
        <p:nvSpPr>
          <p:cNvPr id="12" name="Titolo 11">
            <a:extLst>
              <a:ext uri="{FF2B5EF4-FFF2-40B4-BE49-F238E27FC236}">
                <a16:creationId xmlns:a16="http://schemas.microsoft.com/office/drawing/2014/main" id="{8F2E5DB4-DE78-4C8D-88B7-E2385E63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Corso </a:t>
            </a:r>
            <a:r>
              <a:rPr lang="it-IT" dirty="0" err="1"/>
              <a:t>LabVIEW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032388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50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3: Controllo del flusso di esecuzione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F200E2-8661-4BA5-8171-7871A20E3A28}"/>
              </a:ext>
            </a:extLst>
          </p:cNvPr>
          <p:cNvSpPr txBox="1"/>
          <p:nvPr/>
        </p:nvSpPr>
        <p:spPr>
          <a:xfrm>
            <a:off x="969173" y="1840896"/>
            <a:ext cx="645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Le variabili possono essere passate all’interno del </a:t>
            </a:r>
            <a:r>
              <a:rPr lang="it-IT" sz="1400" dirty="0" err="1">
                <a:solidFill>
                  <a:srgbClr val="002A41"/>
                </a:solidFill>
              </a:rPr>
              <a:t>while</a:t>
            </a:r>
            <a:r>
              <a:rPr lang="it-IT" sz="1400" dirty="0">
                <a:solidFill>
                  <a:srgbClr val="002A41"/>
                </a:solidFill>
              </a:rPr>
              <a:t> in diversi modi, qui descritta la modalità tunnel</a:t>
            </a:r>
          </a:p>
          <a:p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41FC09A-FFE7-4983-BA80-95303FAA3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46" y="2341477"/>
            <a:ext cx="6472124" cy="3564184"/>
          </a:xfrm>
          <a:prstGeom prst="rect">
            <a:avLst/>
          </a:prstGeom>
        </p:spPr>
      </p:pic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F59BC014-93B7-43F6-84AA-FF6EB32BC4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514660"/>
              </p:ext>
            </p:extLst>
          </p:nvPr>
        </p:nvGraphicFramePr>
        <p:xfrm>
          <a:off x="9064625" y="5578475"/>
          <a:ext cx="119380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1" name="Packager Shell Object" showAsIcon="1" r:id="rId4" imgW="1193400" imgH="347400" progId="Package">
                  <p:embed/>
                </p:oleObj>
              </mc:Choice>
              <mc:Fallback>
                <p:oleObj name="Packager Shell Object" showAsIcon="1" r:id="rId4" imgW="1193400" imgH="347400" progId="Package">
                  <p:embed/>
                  <p:pic>
                    <p:nvPicPr>
                      <p:cNvPr id="2" name="Oggetto 1">
                        <a:extLst>
                          <a:ext uri="{FF2B5EF4-FFF2-40B4-BE49-F238E27FC236}">
                            <a16:creationId xmlns:a16="http://schemas.microsoft.com/office/drawing/2014/main" id="{F59BC014-93B7-43F6-84AA-FF6EB32BC4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064625" y="5578475"/>
                        <a:ext cx="1193800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E38C3D8-A6DF-4699-B96E-2D2AC4407851}"/>
              </a:ext>
            </a:extLst>
          </p:cNvPr>
          <p:cNvSpPr txBox="1"/>
          <p:nvPr/>
        </p:nvSpPr>
        <p:spPr>
          <a:xfrm>
            <a:off x="8208962" y="4586369"/>
            <a:ext cx="34022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per capire come vengono gestiti i dati in input ed in output dal tunnel.</a:t>
            </a:r>
          </a:p>
          <a:p>
            <a:endParaRPr lang="it-IT" sz="1400" dirty="0">
              <a:solidFill>
                <a:srgbClr val="002A41"/>
              </a:solidFill>
            </a:endParaRPr>
          </a:p>
        </p:txBody>
      </p:sp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89FA8188-BB7C-42E2-91CB-E8A43D7487F9}"/>
              </a:ext>
            </a:extLst>
          </p:cNvPr>
          <p:cNvSpPr txBox="1">
            <a:spLocks/>
          </p:cNvSpPr>
          <p:nvPr/>
        </p:nvSpPr>
        <p:spPr>
          <a:xfrm>
            <a:off x="-122353" y="1258637"/>
            <a:ext cx="2183052" cy="4616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/>
              <a:t>Iterazioni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50151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51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3: Controllo del flusso di esecuzione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F200E2-8661-4BA5-8171-7871A20E3A28}"/>
              </a:ext>
            </a:extLst>
          </p:cNvPr>
          <p:cNvSpPr txBox="1"/>
          <p:nvPr/>
        </p:nvSpPr>
        <p:spPr>
          <a:xfrm>
            <a:off x="5898392" y="1457671"/>
            <a:ext cx="54017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For Loop: bisogna identificare il numero di iterazioni. </a:t>
            </a:r>
          </a:p>
          <a:p>
            <a:r>
              <a:rPr lang="it-IT" sz="1400" dirty="0">
                <a:solidFill>
                  <a:srgbClr val="002A41"/>
                </a:solidFill>
              </a:rPr>
              <a:t>E’ possibile forzare anche dati non interi e si può interrompere un loop anche con un controllo sul front panel.</a:t>
            </a:r>
          </a:p>
          <a:p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E2A47B-799A-4218-9351-7C139DD31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1668515"/>
            <a:ext cx="5106113" cy="232442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B435018-C244-415E-904D-D1EBC462DB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09" t="9770" r="25655" b="25040"/>
          <a:stretch/>
        </p:blipFill>
        <p:spPr>
          <a:xfrm>
            <a:off x="5637403" y="2463297"/>
            <a:ext cx="2790738" cy="1429967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3D446D1-31DA-4F66-87AE-D97A94167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673" y="4027272"/>
            <a:ext cx="9046319" cy="2321095"/>
          </a:xfrm>
          <a:prstGeom prst="rect">
            <a:avLst/>
          </a:prstGeom>
        </p:spPr>
      </p:pic>
      <p:sp>
        <p:nvSpPr>
          <p:cNvPr id="13" name="Segnaposto testo 9">
            <a:extLst>
              <a:ext uri="{FF2B5EF4-FFF2-40B4-BE49-F238E27FC236}">
                <a16:creationId xmlns:a16="http://schemas.microsoft.com/office/drawing/2014/main" id="{2DFE0BE7-8BAD-466F-8ACF-C97A508FFCA9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-122354" y="1258637"/>
            <a:ext cx="5563429" cy="461665"/>
          </a:xfrm>
        </p:spPr>
        <p:txBody>
          <a:bodyPr/>
          <a:lstStyle/>
          <a:p>
            <a:pPr lvl="1"/>
            <a:r>
              <a:rPr lang="it-IT" dirty="0"/>
              <a:t>Iterazioni</a:t>
            </a:r>
          </a:p>
        </p:txBody>
      </p:sp>
    </p:spTree>
    <p:extLst>
      <p:ext uri="{BB962C8B-B14F-4D97-AF65-F5344CB8AC3E}">
        <p14:creationId xmlns:p14="http://schemas.microsoft.com/office/powerpoint/2010/main" val="35448412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52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3: Controllo del flusso di esecuzione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F200E2-8661-4BA5-8171-7871A20E3A28}"/>
              </a:ext>
            </a:extLst>
          </p:cNvPr>
          <p:cNvSpPr txBox="1"/>
          <p:nvPr/>
        </p:nvSpPr>
        <p:spPr>
          <a:xfrm>
            <a:off x="260098" y="1720302"/>
            <a:ext cx="4645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For Loop: risulta importante temporizzare ogni ciclo utilizzando opportune funzioni di </a:t>
            </a:r>
            <a:r>
              <a:rPr lang="it-IT" sz="1400" dirty="0" err="1">
                <a:solidFill>
                  <a:srgbClr val="002A41"/>
                </a:solidFill>
              </a:rPr>
              <a:t>wait</a:t>
            </a:r>
            <a:r>
              <a:rPr lang="it-IT" sz="1400" dirty="0">
                <a:solidFill>
                  <a:srgbClr val="002A41"/>
                </a:solidFill>
              </a:rPr>
              <a:t>, di attesa.</a:t>
            </a:r>
          </a:p>
          <a:p>
            <a:endParaRPr lang="it-IT" sz="1400" dirty="0">
              <a:solidFill>
                <a:srgbClr val="002A41"/>
              </a:solidFill>
            </a:endParaRPr>
          </a:p>
        </p:txBody>
      </p:sp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8B00CE8E-682B-404E-B4F3-7973ADE3C149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-122354" y="1258637"/>
            <a:ext cx="3144227" cy="461665"/>
          </a:xfrm>
        </p:spPr>
        <p:txBody>
          <a:bodyPr/>
          <a:lstStyle/>
          <a:p>
            <a:pPr lvl="1"/>
            <a:r>
              <a:rPr lang="it-IT" dirty="0"/>
              <a:t>Iterazioni (Timing)</a:t>
            </a:r>
          </a:p>
        </p:txBody>
      </p:sp>
      <p:sp>
        <p:nvSpPr>
          <p:cNvPr id="7" name="CasellaDiTesto 7">
            <a:extLst>
              <a:ext uri="{FF2B5EF4-FFF2-40B4-BE49-F238E27FC236}">
                <a16:creationId xmlns:a16="http://schemas.microsoft.com/office/drawing/2014/main" id="{974EE6B0-CCFE-4414-8355-3BDF7D78DDEF}"/>
              </a:ext>
            </a:extLst>
          </p:cNvPr>
          <p:cNvSpPr txBox="1"/>
          <p:nvPr/>
        </p:nvSpPr>
        <p:spPr>
          <a:xfrm>
            <a:off x="930090" y="4209060"/>
            <a:ext cx="4645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2A41"/>
                </a:solidFill>
              </a:defRPr>
            </a:lvl1pPr>
          </a:lstStyle>
          <a:p>
            <a:r>
              <a:rPr lang="it-IT" dirty="0"/>
              <a:t>La funzione </a:t>
            </a:r>
            <a:r>
              <a:rPr lang="it-IT" b="1" dirty="0" err="1"/>
              <a:t>Wait</a:t>
            </a:r>
            <a:r>
              <a:rPr lang="it-IT" b="1" dirty="0"/>
              <a:t>(</a:t>
            </a:r>
            <a:r>
              <a:rPr lang="it-IT" b="1" dirty="0" err="1"/>
              <a:t>ms</a:t>
            </a:r>
            <a:r>
              <a:rPr lang="it-IT" b="1" dirty="0"/>
              <a:t>) </a:t>
            </a:r>
            <a:r>
              <a:rPr lang="it-IT" dirty="0"/>
              <a:t>semplicemente blocca l’esecuzione fino a che il tempo specificato non trascorre</a:t>
            </a:r>
          </a:p>
        </p:txBody>
      </p:sp>
      <p:sp>
        <p:nvSpPr>
          <p:cNvPr id="10" name="CasellaDiTesto 7">
            <a:extLst>
              <a:ext uri="{FF2B5EF4-FFF2-40B4-BE49-F238E27FC236}">
                <a16:creationId xmlns:a16="http://schemas.microsoft.com/office/drawing/2014/main" id="{4B7B0732-0E7D-4D1E-9348-D90A8B1CAA70}"/>
              </a:ext>
            </a:extLst>
          </p:cNvPr>
          <p:cNvSpPr txBox="1"/>
          <p:nvPr/>
        </p:nvSpPr>
        <p:spPr>
          <a:xfrm>
            <a:off x="930090" y="3130612"/>
            <a:ext cx="46452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002A41"/>
                </a:solidFill>
              </a:defRPr>
            </a:lvl1pPr>
          </a:lstStyle>
          <a:p>
            <a:r>
              <a:rPr lang="it-IT" dirty="0"/>
              <a:t>La funzione </a:t>
            </a:r>
            <a:r>
              <a:rPr lang="it-IT" b="1" dirty="0" err="1"/>
              <a:t>Wait</a:t>
            </a:r>
            <a:r>
              <a:rPr lang="it-IT" b="1" dirty="0"/>
              <a:t> </a:t>
            </a:r>
            <a:r>
              <a:rPr lang="it-IT" b="1" dirty="0" err="1"/>
              <a:t>Until</a:t>
            </a:r>
            <a:r>
              <a:rPr lang="it-IT" b="1" dirty="0"/>
              <a:t> </a:t>
            </a:r>
            <a:r>
              <a:rPr lang="it-IT" b="1" dirty="0" err="1"/>
              <a:t>Next</a:t>
            </a:r>
            <a:r>
              <a:rPr lang="it-IT" b="1" dirty="0"/>
              <a:t> </a:t>
            </a:r>
            <a:r>
              <a:rPr lang="it-IT" b="1" dirty="0" err="1"/>
              <a:t>ms</a:t>
            </a:r>
            <a:r>
              <a:rPr lang="it-IT" b="1" dirty="0"/>
              <a:t> Multiple</a:t>
            </a:r>
            <a:r>
              <a:rPr lang="it-IT" dirty="0"/>
              <a:t>, invece blocca l’esecuzione aspettando il primo multiplo del clock di sistema, espresso in millisecondi</a:t>
            </a:r>
          </a:p>
        </p:txBody>
      </p:sp>
      <p:pic>
        <p:nvPicPr>
          <p:cNvPr id="11" name="Immagine 1">
            <a:extLst>
              <a:ext uri="{FF2B5EF4-FFF2-40B4-BE49-F238E27FC236}">
                <a16:creationId xmlns:a16="http://schemas.microsoft.com/office/drawing/2014/main" id="{E482D556-1E17-4A96-A73E-3067E5655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95" t="10508" b="18377"/>
          <a:stretch/>
        </p:blipFill>
        <p:spPr>
          <a:xfrm>
            <a:off x="6209212" y="525663"/>
            <a:ext cx="3617896" cy="19333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DCB678-277D-430B-BD7C-749B0DA15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409" y="2500853"/>
            <a:ext cx="4924425" cy="3171825"/>
          </a:xfrm>
          <a:prstGeom prst="rect">
            <a:avLst/>
          </a:prstGeom>
        </p:spPr>
      </p:pic>
      <p:pic>
        <p:nvPicPr>
          <p:cNvPr id="13" name="Immagine 1">
            <a:extLst>
              <a:ext uri="{FF2B5EF4-FFF2-40B4-BE49-F238E27FC236}">
                <a16:creationId xmlns:a16="http://schemas.microsoft.com/office/drawing/2014/main" id="{8715966D-3B4E-4BB4-970A-6C4CFA54F2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99" r="71205" b="9536"/>
          <a:stretch/>
        </p:blipFill>
        <p:spPr>
          <a:xfrm>
            <a:off x="5643152" y="2751909"/>
            <a:ext cx="1463041" cy="107559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403D2192-5146-4F1D-87C0-4271D64751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4" t="3591" r="78404" b="52973"/>
          <a:stretch/>
        </p:blipFill>
        <p:spPr>
          <a:xfrm>
            <a:off x="6023409" y="3788228"/>
            <a:ext cx="717026" cy="118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416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53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3: Controllo del flusso di esecuzione</a:t>
            </a:r>
          </a:p>
        </p:txBody>
      </p:sp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8B00CE8E-682B-404E-B4F3-7973ADE3C149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-122354" y="1258637"/>
            <a:ext cx="4877234" cy="461665"/>
          </a:xfrm>
        </p:spPr>
        <p:txBody>
          <a:bodyPr/>
          <a:lstStyle/>
          <a:p>
            <a:pPr lvl="1"/>
            <a:r>
              <a:rPr lang="it-IT" dirty="0"/>
              <a:t>Iterazioni (Timing) - esempio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81B35E-A80B-4B70-90D4-C7D46C243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97" y="1991605"/>
            <a:ext cx="7795295" cy="342293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3D6DC1F3-5B80-45DD-80A2-5EC065B3B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02" y="3226456"/>
            <a:ext cx="2482129" cy="24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rtlCol="0">
            <a:spAutoFit/>
          </a:bodyPr>
          <a:lstStyle/>
          <a:p>
            <a:r>
              <a:rPr lang="it-IT" altLang="it-IT" sz="1400" dirty="0">
                <a:solidFill>
                  <a:srgbClr val="002A41"/>
                </a:solidFill>
              </a:rPr>
              <a:t>   </a:t>
            </a:r>
          </a:p>
          <a:p>
            <a:r>
              <a:rPr lang="it-IT" altLang="it-IT" sz="1400" dirty="0">
                <a:solidFill>
                  <a:srgbClr val="002A41"/>
                </a:solidFill>
              </a:rPr>
              <a:t>La funzione </a:t>
            </a:r>
            <a:r>
              <a:rPr lang="it-IT" altLang="it-IT" sz="1400" b="1" dirty="0" err="1">
                <a:solidFill>
                  <a:srgbClr val="002A41"/>
                </a:solidFill>
              </a:rPr>
              <a:t>tick</a:t>
            </a:r>
            <a:r>
              <a:rPr lang="it-IT" altLang="it-IT" sz="1400" b="1" dirty="0">
                <a:solidFill>
                  <a:srgbClr val="002A41"/>
                </a:solidFill>
              </a:rPr>
              <a:t> </a:t>
            </a:r>
            <a:r>
              <a:rPr lang="it-IT" altLang="it-IT" sz="1400" b="1" dirty="0" err="1">
                <a:solidFill>
                  <a:srgbClr val="002A41"/>
                </a:solidFill>
              </a:rPr>
              <a:t>count</a:t>
            </a:r>
            <a:r>
              <a:rPr lang="it-IT" altLang="it-IT" sz="1400" b="1" dirty="0">
                <a:solidFill>
                  <a:srgbClr val="002A41"/>
                </a:solidFill>
              </a:rPr>
              <a:t> (</a:t>
            </a:r>
            <a:r>
              <a:rPr lang="it-IT" altLang="it-IT" sz="1400" b="1" dirty="0" err="1">
                <a:solidFill>
                  <a:srgbClr val="002A41"/>
                </a:solidFill>
              </a:rPr>
              <a:t>ms</a:t>
            </a:r>
            <a:r>
              <a:rPr lang="it-IT" altLang="it-IT" sz="1400" b="1" dirty="0">
                <a:solidFill>
                  <a:srgbClr val="002A41"/>
                </a:solidFill>
              </a:rPr>
              <a:t>)</a:t>
            </a:r>
            <a:r>
              <a:rPr lang="it-IT" altLang="it-IT" sz="1400" dirty="0">
                <a:solidFill>
                  <a:srgbClr val="002A41"/>
                </a:solidFill>
              </a:rPr>
              <a:t> viene utilizzata in </a:t>
            </a:r>
            <a:r>
              <a:rPr lang="it-IT" altLang="it-IT" sz="1400" dirty="0" err="1">
                <a:solidFill>
                  <a:srgbClr val="002A41"/>
                </a:solidFill>
              </a:rPr>
              <a:t>LabVIEW</a:t>
            </a:r>
            <a:r>
              <a:rPr lang="it-IT" altLang="it-IT" sz="1400" dirty="0">
                <a:solidFill>
                  <a:srgbClr val="002A41"/>
                </a:solidFill>
              </a:rPr>
              <a:t> come un cronometro, essa restituisce il tempo di esecuzione  in millisecondi(</a:t>
            </a:r>
            <a:r>
              <a:rPr lang="it-IT" altLang="it-IT" sz="1400" dirty="0" err="1">
                <a:solidFill>
                  <a:srgbClr val="002A41"/>
                </a:solidFill>
              </a:rPr>
              <a:t>ms</a:t>
            </a:r>
            <a:r>
              <a:rPr lang="it-IT" altLang="it-IT" sz="1400" dirty="0">
                <a:solidFill>
                  <a:srgbClr val="002A41"/>
                </a:solidFill>
              </a:rPr>
              <a:t>), perciò può essere molto utile anche per fare dei test di prestazione dei propri VI.</a:t>
            </a:r>
          </a:p>
          <a:p>
            <a:endParaRPr lang="it-IT" altLang="it-IT" sz="1400" dirty="0">
              <a:solidFill>
                <a:srgbClr val="002A41"/>
              </a:solidFill>
            </a:endParaRPr>
          </a:p>
        </p:txBody>
      </p:sp>
      <p:pic>
        <p:nvPicPr>
          <p:cNvPr id="31746" name="Picture 2" descr="https://www.bytelabs.it/wp-content/uploads/2020/03/SharedScreenshot4.jpg">
            <a:extLst>
              <a:ext uri="{FF2B5EF4-FFF2-40B4-BE49-F238E27FC236}">
                <a16:creationId xmlns:a16="http://schemas.microsoft.com/office/drawing/2014/main" id="{7D78222E-5BB8-4111-B4F2-98C64A90C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776" y="2219777"/>
            <a:ext cx="2013355" cy="100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761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54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3: Controllo del flusso di esecuzione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F200E2-8661-4BA5-8171-7871A20E3A28}"/>
              </a:ext>
            </a:extLst>
          </p:cNvPr>
          <p:cNvSpPr txBox="1"/>
          <p:nvPr/>
        </p:nvSpPr>
        <p:spPr>
          <a:xfrm>
            <a:off x="2867888" y="2458209"/>
            <a:ext cx="645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Per l’acquisizione/generazione di dati reali da e verso l’esterno risulta necessario inserire dei loop al fine di ripetere ciclicamente l’operazione.</a:t>
            </a:r>
          </a:p>
          <a:p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0E37BA7-154C-45AA-A7B1-4A0ADC7A8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81" y="3068643"/>
            <a:ext cx="7145131" cy="1804572"/>
          </a:xfrm>
          <a:prstGeom prst="rect">
            <a:avLst/>
          </a:prstGeom>
        </p:spPr>
      </p:pic>
      <p:sp>
        <p:nvSpPr>
          <p:cNvPr id="7" name="Segnaposto testo 9">
            <a:extLst>
              <a:ext uri="{FF2B5EF4-FFF2-40B4-BE49-F238E27FC236}">
                <a16:creationId xmlns:a16="http://schemas.microsoft.com/office/drawing/2014/main" id="{754A6C96-4BC4-4782-BF09-4572264A4698}"/>
              </a:ext>
            </a:extLst>
          </p:cNvPr>
          <p:cNvSpPr txBox="1">
            <a:spLocks/>
          </p:cNvSpPr>
          <p:nvPr/>
        </p:nvSpPr>
        <p:spPr>
          <a:xfrm>
            <a:off x="-122354" y="1258637"/>
            <a:ext cx="5512959" cy="4616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dirty="0"/>
              <a:t>Iterazioni per acquisizione dati</a:t>
            </a:r>
          </a:p>
        </p:txBody>
      </p:sp>
    </p:spTree>
    <p:extLst>
      <p:ext uri="{BB962C8B-B14F-4D97-AF65-F5344CB8AC3E}">
        <p14:creationId xmlns:p14="http://schemas.microsoft.com/office/powerpoint/2010/main" val="9503692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55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3: Controllo del flusso di esecuzione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F200E2-8661-4BA5-8171-7871A20E3A28}"/>
              </a:ext>
            </a:extLst>
          </p:cNvPr>
          <p:cNvSpPr txBox="1"/>
          <p:nvPr/>
        </p:nvSpPr>
        <p:spPr>
          <a:xfrm>
            <a:off x="3001484" y="2100429"/>
            <a:ext cx="645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Qui di seguito descritto il principio di funzionamento dell’acquisizione continua</a:t>
            </a:r>
          </a:p>
          <a:p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7BE8E90-5771-4972-91DD-D63B844A0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30" y="2838123"/>
            <a:ext cx="5848866" cy="329223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0112450-1198-4E22-9C84-346E88176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661" y="3216164"/>
            <a:ext cx="5005250" cy="2536156"/>
          </a:xfrm>
          <a:prstGeom prst="rect">
            <a:avLst/>
          </a:prstGeom>
        </p:spPr>
      </p:pic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14A4E60B-A5EC-465A-B90F-0C996333CAD9}"/>
              </a:ext>
            </a:extLst>
          </p:cNvPr>
          <p:cNvSpPr txBox="1">
            <a:spLocks/>
          </p:cNvSpPr>
          <p:nvPr/>
        </p:nvSpPr>
        <p:spPr>
          <a:xfrm>
            <a:off x="-122354" y="1258637"/>
            <a:ext cx="5512959" cy="4616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dirty="0"/>
              <a:t>Iterazioni per acquisizione dati</a:t>
            </a:r>
          </a:p>
        </p:txBody>
      </p:sp>
    </p:spTree>
    <p:extLst>
      <p:ext uri="{BB962C8B-B14F-4D97-AF65-F5344CB8AC3E}">
        <p14:creationId xmlns:p14="http://schemas.microsoft.com/office/powerpoint/2010/main" val="26135707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56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3: Controllo del flusso di esecuzione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F200E2-8661-4BA5-8171-7871A20E3A28}"/>
              </a:ext>
            </a:extLst>
          </p:cNvPr>
          <p:cNvSpPr txBox="1"/>
          <p:nvPr/>
        </p:nvSpPr>
        <p:spPr>
          <a:xfrm>
            <a:off x="603834" y="1927441"/>
            <a:ext cx="645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Partendo da un esempio già visto si applica il loop per l’acquisizione continua</a:t>
            </a:r>
          </a:p>
          <a:p>
            <a:endParaRPr lang="it-IT" sz="1400" dirty="0">
              <a:solidFill>
                <a:srgbClr val="002A41"/>
              </a:solidFill>
            </a:endParaRPr>
          </a:p>
          <a:p>
            <a:r>
              <a:rPr lang="it-IT" sz="1400" dirty="0">
                <a:solidFill>
                  <a:srgbClr val="002A41"/>
                </a:solidFill>
              </a:rPr>
              <a:t>Update esempio Arduino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B0F2B5A-8DA3-45F7-B22B-566204CC11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64" r="3531" b="8677"/>
          <a:stretch/>
        </p:blipFill>
        <p:spPr>
          <a:xfrm>
            <a:off x="713988" y="2873244"/>
            <a:ext cx="10764024" cy="2273522"/>
          </a:xfrm>
          <a:prstGeom prst="rect">
            <a:avLst/>
          </a:prstGeom>
        </p:spPr>
      </p:pic>
      <p:graphicFrame>
        <p:nvGraphicFramePr>
          <p:cNvPr id="12" name="Oggetto 11">
            <a:extLst>
              <a:ext uri="{FF2B5EF4-FFF2-40B4-BE49-F238E27FC236}">
                <a16:creationId xmlns:a16="http://schemas.microsoft.com/office/drawing/2014/main" id="{6D3BDF63-1A21-45B7-A18C-6B9C414313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872364"/>
              </p:ext>
            </p:extLst>
          </p:nvPr>
        </p:nvGraphicFramePr>
        <p:xfrm>
          <a:off x="9942512" y="5672138"/>
          <a:ext cx="191452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5" name="Oggetto shell Packager" showAsIcon="1" r:id="rId4" imgW="1913760" imgH="437760" progId="Package">
                  <p:embed/>
                </p:oleObj>
              </mc:Choice>
              <mc:Fallback>
                <p:oleObj name="Oggetto shell Packager" showAsIcon="1" r:id="rId4" imgW="1913760" imgH="437760" progId="Package">
                  <p:embed/>
                  <p:pic>
                    <p:nvPicPr>
                      <p:cNvPr id="12" name="Oggetto 11">
                        <a:extLst>
                          <a:ext uri="{FF2B5EF4-FFF2-40B4-BE49-F238E27FC236}">
                            <a16:creationId xmlns:a16="http://schemas.microsoft.com/office/drawing/2014/main" id="{6D3BDF63-1A21-45B7-A18C-6B9C4143138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42512" y="5672138"/>
                        <a:ext cx="1914525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D32E2660-B2CA-45C8-BEC6-2CDB37730898}"/>
              </a:ext>
            </a:extLst>
          </p:cNvPr>
          <p:cNvSpPr txBox="1">
            <a:spLocks/>
          </p:cNvSpPr>
          <p:nvPr/>
        </p:nvSpPr>
        <p:spPr>
          <a:xfrm>
            <a:off x="-122354" y="1258637"/>
            <a:ext cx="5512959" cy="4616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dirty="0"/>
              <a:t>Iterazioni per acquisizione dati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062001-A920-4E51-B36D-1F2A4843ECBF}"/>
              </a:ext>
            </a:extLst>
          </p:cNvPr>
          <p:cNvSpPr/>
          <p:nvPr/>
        </p:nvSpPr>
        <p:spPr>
          <a:xfrm>
            <a:off x="603834" y="5267236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NI-</a:t>
            </a:r>
            <a:r>
              <a:rPr lang="it-IT" sz="1400" dirty="0" err="1">
                <a:solidFill>
                  <a:srgbClr val="002A41"/>
                </a:solidFill>
              </a:rPr>
              <a:t>DAQmx</a:t>
            </a:r>
            <a:r>
              <a:rPr lang="it-IT" sz="1400" dirty="0">
                <a:solidFill>
                  <a:srgbClr val="002A41"/>
                </a:solidFill>
              </a:rPr>
              <a:t> permette di configurare gli strumenti collegati</a:t>
            </a:r>
            <a:br>
              <a:rPr lang="it-IT" sz="1400" dirty="0">
                <a:solidFill>
                  <a:srgbClr val="002A41"/>
                </a:solidFill>
              </a:rPr>
            </a:br>
            <a:r>
              <a:rPr lang="it-IT" sz="1400" dirty="0">
                <a:solidFill>
                  <a:srgbClr val="002A41"/>
                </a:solidFill>
              </a:rPr>
              <a:t>al PC, sia direttamente che via rete, per poterli utilizzare</a:t>
            </a:r>
            <a:br>
              <a:rPr lang="it-IT" sz="1400" dirty="0">
                <a:solidFill>
                  <a:srgbClr val="002A41"/>
                </a:solidFill>
              </a:rPr>
            </a:br>
            <a:r>
              <a:rPr lang="it-IT" sz="1400" dirty="0">
                <a:solidFill>
                  <a:srgbClr val="002A41"/>
                </a:solidFill>
              </a:rPr>
              <a:t>in diversi ambienti di sviluppo, anche differenti da</a:t>
            </a:r>
            <a:br>
              <a:rPr lang="it-IT" sz="1400" dirty="0">
                <a:solidFill>
                  <a:srgbClr val="002A41"/>
                </a:solidFill>
              </a:rPr>
            </a:br>
            <a:r>
              <a:rPr lang="it-IT" sz="1400" dirty="0" err="1">
                <a:solidFill>
                  <a:srgbClr val="002A41"/>
                </a:solidFill>
              </a:rPr>
              <a:t>LabVIEW</a:t>
            </a:r>
            <a:endParaRPr lang="it-IT" sz="1400" dirty="0">
              <a:solidFill>
                <a:srgbClr val="002A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5496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57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3: Controllo del flusso di esecuzione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F200E2-8661-4BA5-8171-7871A20E3A28}"/>
              </a:ext>
            </a:extLst>
          </p:cNvPr>
          <p:cNvSpPr txBox="1"/>
          <p:nvPr/>
        </p:nvSpPr>
        <p:spPr>
          <a:xfrm>
            <a:off x="334963" y="2119592"/>
            <a:ext cx="645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Modalità Shift </a:t>
            </a:r>
            <a:r>
              <a:rPr lang="it-IT" sz="1400" dirty="0" err="1">
                <a:solidFill>
                  <a:srgbClr val="002A41"/>
                </a:solidFill>
              </a:rPr>
              <a:t>register</a:t>
            </a:r>
            <a:r>
              <a:rPr lang="it-IT" sz="1400" dirty="0">
                <a:solidFill>
                  <a:srgbClr val="002A41"/>
                </a:solidFill>
              </a:rPr>
              <a:t> per gestione dati delle variabili tra un loop ed un altro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2705878-82E3-4304-A9AB-036A2D156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94" y="2427369"/>
            <a:ext cx="6844497" cy="307133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6AD2182-0362-40DC-8D0E-439A94612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823" y="3992877"/>
            <a:ext cx="5018279" cy="2212897"/>
          </a:xfrm>
          <a:prstGeom prst="rect">
            <a:avLst/>
          </a:prstGeom>
        </p:spPr>
      </p:pic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CEB3D660-C409-410F-9E95-6A728309FDC6}"/>
              </a:ext>
            </a:extLst>
          </p:cNvPr>
          <p:cNvSpPr txBox="1">
            <a:spLocks/>
          </p:cNvSpPr>
          <p:nvPr/>
        </p:nvSpPr>
        <p:spPr>
          <a:xfrm>
            <a:off x="-122354" y="1258637"/>
            <a:ext cx="5512959" cy="4616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dirty="0"/>
              <a:t>Iterazioni per acquisizione dati</a:t>
            </a:r>
          </a:p>
        </p:txBody>
      </p:sp>
    </p:spTree>
    <p:extLst>
      <p:ext uri="{BB962C8B-B14F-4D97-AF65-F5344CB8AC3E}">
        <p14:creationId xmlns:p14="http://schemas.microsoft.com/office/powerpoint/2010/main" val="14976851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58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3: Controllo del flusso di esecuzione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F200E2-8661-4BA5-8171-7871A20E3A28}"/>
              </a:ext>
            </a:extLst>
          </p:cNvPr>
          <p:cNvSpPr txBox="1"/>
          <p:nvPr/>
        </p:nvSpPr>
        <p:spPr>
          <a:xfrm>
            <a:off x="291407" y="2170488"/>
            <a:ext cx="645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Applicazioni shift </a:t>
            </a:r>
            <a:r>
              <a:rPr lang="it-IT" sz="1400" dirty="0" err="1">
                <a:solidFill>
                  <a:srgbClr val="002A41"/>
                </a:solidFill>
              </a:rPr>
              <a:t>register</a:t>
            </a:r>
            <a:r>
              <a:rPr lang="it-IT" sz="1400" dirty="0">
                <a:solidFill>
                  <a:srgbClr val="002A41"/>
                </a:solidFill>
              </a:rPr>
              <a:t> su esempi reali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F5B6206-A46C-4A77-A771-3FD0DBDF7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91" y="2531122"/>
            <a:ext cx="5967980" cy="314043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E3D357B-B15E-413D-B9FA-D1018147E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395" y="3066174"/>
            <a:ext cx="5761927" cy="3282193"/>
          </a:xfrm>
          <a:prstGeom prst="rect">
            <a:avLst/>
          </a:prstGeom>
        </p:spPr>
      </p:pic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0828DAC0-647F-4ED2-89B7-CD0E1F4BD0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011137"/>
              </p:ext>
            </p:extLst>
          </p:nvPr>
        </p:nvGraphicFramePr>
        <p:xfrm>
          <a:off x="2619522" y="5838825"/>
          <a:ext cx="1277937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2" name="Oggetto shell Packager" showAsIcon="1" r:id="rId5" imgW="1278360" imgH="437760" progId="Package">
                  <p:embed/>
                </p:oleObj>
              </mc:Choice>
              <mc:Fallback>
                <p:oleObj name="Oggetto shell Packager" showAsIcon="1" r:id="rId5" imgW="1278360" imgH="437760" progId="Package">
                  <p:embed/>
                  <p:pic>
                    <p:nvPicPr>
                      <p:cNvPr id="2" name="Oggetto 1">
                        <a:extLst>
                          <a:ext uri="{FF2B5EF4-FFF2-40B4-BE49-F238E27FC236}">
                            <a16:creationId xmlns:a16="http://schemas.microsoft.com/office/drawing/2014/main" id="{0828DAC0-647F-4ED2-89B7-CD0E1F4BD0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19522" y="5838825"/>
                        <a:ext cx="1277937" cy="438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860A15A7-C2AC-47DC-97BA-38EE18742847}"/>
              </a:ext>
            </a:extLst>
          </p:cNvPr>
          <p:cNvSpPr txBox="1">
            <a:spLocks/>
          </p:cNvSpPr>
          <p:nvPr/>
        </p:nvSpPr>
        <p:spPr>
          <a:xfrm>
            <a:off x="-122354" y="1258637"/>
            <a:ext cx="5512959" cy="4616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dirty="0"/>
              <a:t>Iterazioni per acquisizione dati</a:t>
            </a:r>
          </a:p>
        </p:txBody>
      </p:sp>
    </p:spTree>
    <p:extLst>
      <p:ext uri="{BB962C8B-B14F-4D97-AF65-F5344CB8AC3E}">
        <p14:creationId xmlns:p14="http://schemas.microsoft.com/office/powerpoint/2010/main" val="18588935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59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3: Controllo del flusso di esecuzione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F200E2-8661-4BA5-8171-7871A20E3A28}"/>
              </a:ext>
            </a:extLst>
          </p:cNvPr>
          <p:cNvSpPr txBox="1"/>
          <p:nvPr/>
        </p:nvSpPr>
        <p:spPr>
          <a:xfrm>
            <a:off x="3526743" y="2465526"/>
            <a:ext cx="645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A41"/>
                </a:solidFill>
              </a:rPr>
              <a:t>E’ possibile lavorare non solo con il dato aggiornato ma anche con i precedenti.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B887F7F-C14F-4C34-8AB2-D12BF2DE2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012" y="2742525"/>
            <a:ext cx="4399975" cy="3033667"/>
          </a:xfrm>
          <a:prstGeom prst="rect">
            <a:avLst/>
          </a:prstGeom>
        </p:spPr>
      </p:pic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FFB6CD0F-8128-4DD4-94D5-D6AFE15715F6}"/>
              </a:ext>
            </a:extLst>
          </p:cNvPr>
          <p:cNvSpPr txBox="1">
            <a:spLocks/>
          </p:cNvSpPr>
          <p:nvPr/>
        </p:nvSpPr>
        <p:spPr>
          <a:xfrm>
            <a:off x="-122354" y="1258637"/>
            <a:ext cx="5512959" cy="46166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it-IT" dirty="0"/>
              <a:t>Iterazioni per acquisizione dati</a:t>
            </a:r>
          </a:p>
        </p:txBody>
      </p:sp>
    </p:spTree>
    <p:extLst>
      <p:ext uri="{BB962C8B-B14F-4D97-AF65-F5344CB8AC3E}">
        <p14:creationId xmlns:p14="http://schemas.microsoft.com/office/powerpoint/2010/main" val="3345289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2BBC440-1D3E-41DA-9A69-A71DE3E3FE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it-IT" sz="1200" dirty="0"/>
              <a:t>Modulo 7: Programmazione Event – </a:t>
            </a:r>
            <a:r>
              <a:rPr lang="it-IT" sz="1200" dirty="0" err="1"/>
              <a:t>Driven</a:t>
            </a:r>
            <a:endParaRPr lang="it-IT" sz="1200" dirty="0"/>
          </a:p>
          <a:p>
            <a:endParaRPr lang="it-IT" sz="1200" dirty="0"/>
          </a:p>
          <a:p>
            <a:pPr lvl="2"/>
            <a:r>
              <a:rPr lang="it-IT" sz="1200" dirty="0"/>
              <a:t>Argomenti </a:t>
            </a:r>
          </a:p>
          <a:p>
            <a:pPr lvl="3"/>
            <a:r>
              <a:rPr lang="it-IT" sz="1200" dirty="0"/>
              <a:t>Programmazione Event - </a:t>
            </a:r>
            <a:r>
              <a:rPr lang="it-IT" sz="1200" dirty="0" err="1"/>
              <a:t>Driven</a:t>
            </a:r>
            <a:endParaRPr lang="it-IT" sz="1200" dirty="0"/>
          </a:p>
          <a:p>
            <a:pPr lvl="3"/>
            <a:r>
              <a:rPr lang="it-IT" sz="1200" dirty="0">
                <a:solidFill>
                  <a:srgbClr val="002A41"/>
                </a:solidFill>
              </a:rPr>
              <a:t>Interfaccia</a:t>
            </a:r>
            <a:r>
              <a:rPr lang="it-IT" sz="1200" dirty="0"/>
              <a:t> utente Event - </a:t>
            </a:r>
            <a:r>
              <a:rPr lang="it-IT" sz="1200" dirty="0" err="1"/>
              <a:t>Driven</a:t>
            </a:r>
            <a:endParaRPr lang="it-IT" sz="1200" dirty="0"/>
          </a:p>
          <a:p>
            <a:pPr lvl="3"/>
            <a:r>
              <a:rPr lang="it-IT" sz="1200" dirty="0"/>
              <a:t>Macchina a Stati Event - </a:t>
            </a:r>
            <a:r>
              <a:rPr lang="it-IT" sz="1200" dirty="0" err="1"/>
              <a:t>Driven</a:t>
            </a:r>
            <a:endParaRPr lang="it-IT" sz="1200" dirty="0"/>
          </a:p>
        </p:txBody>
      </p:sp>
      <p:sp>
        <p:nvSpPr>
          <p:cNvPr id="12" name="Titolo 11">
            <a:extLst>
              <a:ext uri="{FF2B5EF4-FFF2-40B4-BE49-F238E27FC236}">
                <a16:creationId xmlns:a16="http://schemas.microsoft.com/office/drawing/2014/main" id="{8F2E5DB4-DE78-4C8D-88B7-E2385E639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Corso </a:t>
            </a:r>
            <a:r>
              <a:rPr lang="it-IT" dirty="0" err="1"/>
              <a:t>LabVIEW</a:t>
            </a:r>
            <a:endParaRPr lang="it-IT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2EDADDED-21B2-428E-B0F0-FA38876A6B49}"/>
              </a:ext>
            </a:extLst>
          </p:cNvPr>
          <p:cNvSpPr txBox="1">
            <a:spLocks/>
          </p:cNvSpPr>
          <p:nvPr/>
        </p:nvSpPr>
        <p:spPr>
          <a:xfrm>
            <a:off x="4296569" y="1637688"/>
            <a:ext cx="3598862" cy="4234475"/>
          </a:xfrm>
          <a:prstGeom prst="rect">
            <a:avLst/>
          </a:prstGeom>
          <a:solidFill>
            <a:srgbClr val="002A41"/>
          </a:solidFill>
          <a:ln>
            <a:solidFill>
              <a:schemeClr val="accent1"/>
            </a:solidFill>
          </a:ln>
        </p:spPr>
        <p:txBody>
          <a:bodyPr vert="horz" lIns="108000" tIns="10800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lang="it-IT" sz="1300" b="1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3pPr>
            <a:lvl4pPr marL="0" indent="-182563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it-IT" sz="1300" b="0" kern="1200" dirty="0" smtClean="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4pPr>
            <a:lvl5pPr marL="0" indent="-184146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lang="it-IT" sz="13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>
                <a:solidFill>
                  <a:schemeClr val="bg1">
                    <a:lumMod val="95000"/>
                  </a:schemeClr>
                </a:solidFill>
              </a:rPr>
              <a:t>Modulo 8: Extra</a:t>
            </a:r>
          </a:p>
          <a:p>
            <a:endParaRPr lang="it-IT" sz="1200" dirty="0">
              <a:solidFill>
                <a:schemeClr val="bg1">
                  <a:lumMod val="95000"/>
                </a:schemeClr>
              </a:solidFill>
            </a:endParaRPr>
          </a:p>
          <a:p>
            <a:pPr lvl="2"/>
            <a:r>
              <a:rPr lang="it-IT" sz="1200" dirty="0">
                <a:solidFill>
                  <a:schemeClr val="bg1">
                    <a:lumMod val="95000"/>
                  </a:schemeClr>
                </a:solidFill>
              </a:rPr>
              <a:t>Argomenti </a:t>
            </a:r>
          </a:p>
          <a:p>
            <a:pPr lvl="3"/>
            <a:r>
              <a:rPr lang="it-IT" sz="1200" dirty="0">
                <a:solidFill>
                  <a:schemeClr val="bg1">
                    <a:lumMod val="95000"/>
                  </a:schemeClr>
                </a:solidFill>
              </a:rPr>
              <a:t>Esempi &amp; domande</a:t>
            </a:r>
          </a:p>
          <a:p>
            <a:pPr lvl="3"/>
            <a:r>
              <a:rPr lang="it-IT" sz="1200" dirty="0">
                <a:solidFill>
                  <a:schemeClr val="bg1">
                    <a:lumMod val="95000"/>
                  </a:schemeClr>
                </a:solidFill>
              </a:rPr>
              <a:t>Certificazioni CLAD, CLD, CLA</a:t>
            </a:r>
          </a:p>
          <a:p>
            <a:pPr lvl="3"/>
            <a:endParaRPr lang="it-IT" sz="1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2896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Modulo 4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0D069F-A92F-425E-97E8-3F4B54E83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Tipi di dati e gestione I/O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C4D7C31-A065-4877-9FF7-9D95EC6F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60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352407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BCD6FF2-D8BB-4761-9B8B-A6A35090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61</a:t>
            </a:fld>
            <a:endParaRPr lang="it-IT" dirty="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13C0BBBD-015E-486E-B673-A5F720E8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496DC9-F2F0-4693-85E8-6253B16E518F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F56D4C0C-077D-423D-BCF1-DD5D099A0E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it-IT" dirty="0"/>
              <a:t>Gruppi di dati (array, </a:t>
            </a:r>
            <a:r>
              <a:rPr lang="it-IT" dirty="0" err="1"/>
              <a:t>waveform</a:t>
            </a:r>
            <a:r>
              <a:rPr lang="it-IT" dirty="0"/>
              <a:t>)</a:t>
            </a:r>
          </a:p>
          <a:p>
            <a:r>
              <a:rPr lang="it-IT" dirty="0"/>
              <a:t>Data Processing</a:t>
            </a:r>
          </a:p>
          <a:p>
            <a:r>
              <a:rPr lang="it-IT" dirty="0"/>
              <a:t>Case </a:t>
            </a:r>
            <a:r>
              <a:rPr lang="it-IT" dirty="0" err="1"/>
              <a:t>Structure</a:t>
            </a:r>
            <a:endParaRPr lang="it-IT" dirty="0"/>
          </a:p>
          <a:p>
            <a:r>
              <a:rPr lang="it-IT" dirty="0"/>
              <a:t>File I/O</a:t>
            </a:r>
          </a:p>
        </p:txBody>
      </p:sp>
    </p:spTree>
    <p:extLst>
      <p:ext uri="{BB962C8B-B14F-4D97-AF65-F5344CB8AC3E}">
        <p14:creationId xmlns:p14="http://schemas.microsoft.com/office/powerpoint/2010/main" val="42253117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62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4624C38-596C-4039-A766-362E34BC219B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Gruppi di dati (array, </a:t>
            </a:r>
            <a:r>
              <a:rPr lang="it-IT" sz="2000" b="1" dirty="0" err="1"/>
              <a:t>waveform</a:t>
            </a:r>
            <a:r>
              <a:rPr lang="it-IT" sz="2000" b="1" dirty="0"/>
              <a:t>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34961" y="1912094"/>
            <a:ext cx="372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 err="1"/>
              <a:t>LabVIEW</a:t>
            </a:r>
            <a:r>
              <a:rPr lang="it-IT" sz="1200" dirty="0"/>
              <a:t> prevede array di due tipi 1D e 2D (matrici)</a:t>
            </a:r>
          </a:p>
          <a:p>
            <a:endParaRPr lang="it-IT" sz="1200" dirty="0"/>
          </a:p>
          <a:p>
            <a:endParaRPr lang="it-IT" sz="1200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C740257-F739-4919-AD21-5FA6058A1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044" y="2331425"/>
            <a:ext cx="7139911" cy="378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797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63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34963" y="2031487"/>
            <a:ext cx="2996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Classica rappresentazione di un array 1D</a:t>
            </a:r>
          </a:p>
          <a:p>
            <a:endParaRPr lang="it-IT" sz="1200" dirty="0"/>
          </a:p>
          <a:p>
            <a:endParaRPr lang="it-IT" sz="12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68CD5EE-346E-4D9E-82CB-BE757C6ED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831" y="2442688"/>
            <a:ext cx="6003709" cy="3670801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7D34A9A7-DE5C-430B-B6DE-B9C0051F5B34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Gruppi di dati (array, </a:t>
            </a:r>
            <a:r>
              <a:rPr lang="it-IT" sz="2000" b="1" dirty="0" err="1"/>
              <a:t>waveform</a:t>
            </a:r>
            <a:r>
              <a:rPr lang="it-IT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332265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64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827076"/>
            <a:ext cx="51187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Gli array 2D possono essere rappresentati sullo stesso grafico</a:t>
            </a:r>
          </a:p>
          <a:p>
            <a:endParaRPr lang="it-IT" sz="1400" dirty="0">
              <a:solidFill>
                <a:srgbClr val="002A41"/>
              </a:solidFill>
            </a:endParaRPr>
          </a:p>
          <a:p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917B98B-5C31-416B-B0D1-7B9A88214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230" y="2565740"/>
            <a:ext cx="7949539" cy="3331235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393B53D2-1CB2-499C-9467-C64EF0A467B7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Gruppi di dati (array, </a:t>
            </a:r>
            <a:r>
              <a:rPr lang="it-IT" sz="2000" b="1" dirty="0" err="1"/>
              <a:t>waveform</a:t>
            </a:r>
            <a:r>
              <a:rPr lang="it-IT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23612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65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861341"/>
            <a:ext cx="77810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Su </a:t>
            </a:r>
            <a:r>
              <a:rPr lang="it-IT" sz="1400" dirty="0" err="1">
                <a:solidFill>
                  <a:srgbClr val="002A41"/>
                </a:solidFill>
              </a:rPr>
              <a:t>LabVIEW</a:t>
            </a:r>
            <a:r>
              <a:rPr lang="it-IT" sz="1400" dirty="0">
                <a:solidFill>
                  <a:srgbClr val="002A41"/>
                </a:solidFill>
              </a:rPr>
              <a:t> è disponibile il tipo di dato </a:t>
            </a:r>
            <a:r>
              <a:rPr lang="it-IT" sz="1400" dirty="0" err="1">
                <a:solidFill>
                  <a:srgbClr val="002A41"/>
                </a:solidFill>
              </a:rPr>
              <a:t>Waveform</a:t>
            </a:r>
            <a:r>
              <a:rPr lang="it-IT" sz="1400" dirty="0">
                <a:solidFill>
                  <a:srgbClr val="002A41"/>
                </a:solidFill>
              </a:rPr>
              <a:t> che contiene informazioni aggiuntive (t0 e </a:t>
            </a:r>
            <a:r>
              <a:rPr lang="it-IT" sz="1400" dirty="0" err="1">
                <a:solidFill>
                  <a:srgbClr val="002A41"/>
                </a:solidFill>
              </a:rPr>
              <a:t>dt</a:t>
            </a:r>
            <a:r>
              <a:rPr lang="it-IT" sz="1400" dirty="0">
                <a:solidFill>
                  <a:srgbClr val="002A41"/>
                </a:solidFill>
              </a:rPr>
              <a:t>)</a:t>
            </a:r>
          </a:p>
          <a:p>
            <a:endParaRPr lang="it-IT" sz="1400" dirty="0">
              <a:solidFill>
                <a:srgbClr val="002A41"/>
              </a:solidFill>
            </a:endParaRPr>
          </a:p>
          <a:p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D1A7E49-DC45-430C-B31D-B206409B8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05" y="2380086"/>
            <a:ext cx="3206707" cy="175801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FC60F59-4951-4E49-BE2F-43CF31962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074" y="3512729"/>
            <a:ext cx="8018752" cy="2686520"/>
          </a:xfrm>
          <a:prstGeom prst="rect">
            <a:avLst/>
          </a:prstGeom>
        </p:spPr>
      </p:pic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3E159E71-D1C4-4D3C-B0FC-8E01A01966CB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535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/>
              <a:t>Gruppi di dati (array, waveform)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35217141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66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754711"/>
            <a:ext cx="50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rgbClr val="002A41"/>
                </a:solidFill>
              </a:rPr>
              <a:t>E’ possibile estrapolare le informazioni per poter meglio elaborare i dati</a:t>
            </a:r>
          </a:p>
          <a:p>
            <a:endParaRPr lang="it-IT" sz="1200" dirty="0">
              <a:solidFill>
                <a:srgbClr val="002A41"/>
              </a:solidFill>
            </a:endParaRPr>
          </a:p>
          <a:p>
            <a:endParaRPr lang="it-IT" sz="1200" dirty="0">
              <a:solidFill>
                <a:srgbClr val="002A4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429CADD-0D68-43E0-8D96-F5C446FBE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125" y="2747102"/>
            <a:ext cx="6891069" cy="3319596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A100707B-45DD-4FF2-B8F9-FD16EE1D3101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Gruppi di dati (array, </a:t>
            </a:r>
            <a:r>
              <a:rPr lang="it-IT" sz="2000" b="1" dirty="0" err="1"/>
              <a:t>waveform</a:t>
            </a:r>
            <a:r>
              <a:rPr lang="it-IT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68240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67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34961" y="1715589"/>
            <a:ext cx="35907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E’ possibile inoltre avere array di </a:t>
            </a:r>
            <a:r>
              <a:rPr lang="it-IT" sz="1400" dirty="0" err="1">
                <a:solidFill>
                  <a:srgbClr val="002A41"/>
                </a:solidFill>
              </a:rPr>
              <a:t>waveform</a:t>
            </a:r>
            <a:endParaRPr lang="it-IT" sz="1400" dirty="0">
              <a:solidFill>
                <a:srgbClr val="002A41"/>
              </a:solidFill>
            </a:endParaRPr>
          </a:p>
          <a:p>
            <a:endParaRPr lang="it-IT" sz="1400" dirty="0">
              <a:solidFill>
                <a:srgbClr val="002A41"/>
              </a:solidFill>
            </a:endParaRPr>
          </a:p>
          <a:p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ED91C06-EBF5-4B50-8EE7-16197847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147" y="2072640"/>
            <a:ext cx="8143378" cy="4676503"/>
          </a:xfrm>
          <a:prstGeom prst="rect">
            <a:avLst/>
          </a:prstGeom>
        </p:spPr>
      </p:pic>
      <p:sp>
        <p:nvSpPr>
          <p:cNvPr id="11" name="Segnaposto testo 9">
            <a:extLst>
              <a:ext uri="{FF2B5EF4-FFF2-40B4-BE49-F238E27FC236}">
                <a16:creationId xmlns:a16="http://schemas.microsoft.com/office/drawing/2014/main" id="{BC03A220-1C27-487C-8E60-75641101216B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Gruppi di dati (array, </a:t>
            </a:r>
            <a:r>
              <a:rPr lang="it-IT" sz="2000" b="1" dirty="0" err="1"/>
              <a:t>waveform</a:t>
            </a:r>
            <a:r>
              <a:rPr lang="it-IT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310018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68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1" y="2296510"/>
            <a:ext cx="42462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per evidenziare differenze tra Chart e </a:t>
            </a:r>
            <a:r>
              <a:rPr lang="it-IT" sz="1400" dirty="0" err="1">
                <a:solidFill>
                  <a:srgbClr val="002A41"/>
                </a:solidFill>
              </a:rPr>
              <a:t>Graph</a:t>
            </a:r>
            <a:r>
              <a:rPr lang="it-IT" sz="1400" dirty="0">
                <a:solidFill>
                  <a:srgbClr val="002A41"/>
                </a:solidFill>
              </a:rPr>
              <a:t> e per vedere le possibilità di zoom e cursori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04AC554-5E54-43D2-AA40-F6C0549511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1" t="10236" r="6787" b="4606"/>
          <a:stretch/>
        </p:blipFill>
        <p:spPr>
          <a:xfrm>
            <a:off x="2600667" y="3214232"/>
            <a:ext cx="6606660" cy="2189527"/>
          </a:xfrm>
          <a:prstGeom prst="rect">
            <a:avLst/>
          </a:prstGeom>
        </p:spPr>
      </p:pic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DA48CF12-0D43-4D5E-BE65-17E2C19CA5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096992"/>
              </p:ext>
            </p:extLst>
          </p:nvPr>
        </p:nvGraphicFramePr>
        <p:xfrm>
          <a:off x="10179050" y="5764213"/>
          <a:ext cx="140017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7" name="Packager Shell Object" showAsIcon="1" r:id="rId4" imgW="1399680" imgH="347400" progId="Package">
                  <p:embed/>
                </p:oleObj>
              </mc:Choice>
              <mc:Fallback>
                <p:oleObj name="Packager Shell Object" showAsIcon="1" r:id="rId4" imgW="1399680" imgH="347400" progId="Package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DA48CF12-0D43-4D5E-BE65-17E2C19CA5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79050" y="5764213"/>
                        <a:ext cx="1400175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Segnaposto testo 9">
            <a:extLst>
              <a:ext uri="{FF2B5EF4-FFF2-40B4-BE49-F238E27FC236}">
                <a16:creationId xmlns:a16="http://schemas.microsoft.com/office/drawing/2014/main" id="{79CA0978-A126-41FC-97A0-C01C033D2CD0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Gruppi di dati (array, </a:t>
            </a:r>
            <a:r>
              <a:rPr lang="it-IT" sz="2000" b="1" dirty="0" err="1"/>
              <a:t>waveform</a:t>
            </a:r>
            <a:r>
              <a:rPr lang="it-IT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697872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69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1" y="1667270"/>
            <a:ext cx="6187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E’ possibile effettuare data processing direttamente su tipi di dato </a:t>
            </a:r>
            <a:r>
              <a:rPr lang="it-IT" sz="1400" dirty="0" err="1">
                <a:solidFill>
                  <a:srgbClr val="002A41"/>
                </a:solidFill>
              </a:rPr>
              <a:t>Waveform</a:t>
            </a:r>
            <a:r>
              <a:rPr lang="it-IT" sz="1400" dirty="0">
                <a:solidFill>
                  <a:srgbClr val="002A41"/>
                </a:solidFill>
              </a:rPr>
              <a:t>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597B6F8-BB4E-4A03-9320-F0EBC8529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43" t="6196" r="6333" b="8023"/>
          <a:stretch/>
        </p:blipFill>
        <p:spPr>
          <a:xfrm>
            <a:off x="334961" y="2169086"/>
            <a:ext cx="5134899" cy="274924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A207BF2-F4CE-44E5-864F-AAC7740631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1" r="5832" b="4158"/>
          <a:stretch/>
        </p:blipFill>
        <p:spPr>
          <a:xfrm>
            <a:off x="5629013" y="3385488"/>
            <a:ext cx="5855516" cy="2749245"/>
          </a:xfrm>
          <a:prstGeom prst="rect">
            <a:avLst/>
          </a:prstGeom>
        </p:spPr>
      </p:pic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7AA6B44D-D57E-4F79-96D8-E017DEF3E4AE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12103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Modulo 1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0D069F-A92F-425E-97E8-3F4B54E83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C4D7C31-A065-4877-9FF7-9D95EC6F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42974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70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3" y="1913776"/>
            <a:ext cx="5268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E’ possibile effettuare data processing direttamente su tipi di dato array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EE8AD7B-1E82-476B-B909-7E6F3B431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274" y="2571946"/>
            <a:ext cx="6407451" cy="3377477"/>
          </a:xfrm>
          <a:prstGeom prst="rect">
            <a:avLst/>
          </a:prstGeom>
        </p:spPr>
      </p:pic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BF73F9B5-6CDB-4AD2-9A65-194056B310D6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8896986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71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06452" y="1646287"/>
            <a:ext cx="5268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di processamento dati su dati reali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4D5C9EF-F41C-4C65-BB22-E2BAA0B34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425" y="2471676"/>
            <a:ext cx="7417752" cy="3124307"/>
          </a:xfrm>
          <a:prstGeom prst="rect">
            <a:avLst/>
          </a:prstGeom>
        </p:spPr>
      </p:pic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E32A24FD-7615-4EB3-B6F3-D926FC591B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688842"/>
              </p:ext>
            </p:extLst>
          </p:nvPr>
        </p:nvGraphicFramePr>
        <p:xfrm>
          <a:off x="10439400" y="5807075"/>
          <a:ext cx="728663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1" name="Packager Shell Object" showAsIcon="1" r:id="rId4" imgW="729000" imgH="347400" progId="Package">
                  <p:embed/>
                </p:oleObj>
              </mc:Choice>
              <mc:Fallback>
                <p:oleObj name="Packager Shell Object" showAsIcon="1" r:id="rId4" imgW="729000" imgH="347400" progId="Package">
                  <p:embed/>
                  <p:pic>
                    <p:nvPicPr>
                      <p:cNvPr id="2" name="Oggetto 1">
                        <a:extLst>
                          <a:ext uri="{FF2B5EF4-FFF2-40B4-BE49-F238E27FC236}">
                            <a16:creationId xmlns:a16="http://schemas.microsoft.com/office/drawing/2014/main" id="{E32A24FD-7615-4EB3-B6F3-D926FC591B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9400" y="5807075"/>
                        <a:ext cx="728663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5BC51424-4471-481B-9F1B-F433FF2ED2D2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92137196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72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06452" y="1730928"/>
            <a:ext cx="5268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di operazioni su array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5AAB948-DA54-4151-AB01-63BA4865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7" y="2330519"/>
            <a:ext cx="5408893" cy="240451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209EAA5-2639-40D9-B2DC-3FA9EB277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540" y="3289662"/>
            <a:ext cx="6065837" cy="2890751"/>
          </a:xfrm>
          <a:prstGeom prst="rect">
            <a:avLst/>
          </a:prstGeom>
        </p:spPr>
      </p:pic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7CBF086F-8AB1-41B2-9AA7-68EF86D08EAC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32114199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73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1" y="1729671"/>
            <a:ext cx="7583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Per le operazioni di data processing si può partire anche da acquisizioni multi canale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1001DA8-D09C-451E-B2A8-B655C2A0C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313" y="3173369"/>
            <a:ext cx="7321192" cy="1969043"/>
          </a:xfrm>
          <a:prstGeom prst="rect">
            <a:avLst/>
          </a:prstGeom>
        </p:spPr>
      </p:pic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2086E92B-9805-42DB-B965-AB5BED6C9622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157477079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74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2" y="1716678"/>
            <a:ext cx="599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Utile fare uso della modalità Auto </a:t>
            </a:r>
            <a:r>
              <a:rPr lang="it-IT" sz="1400" dirty="0" err="1">
                <a:solidFill>
                  <a:srgbClr val="002A41"/>
                </a:solidFill>
              </a:rPr>
              <a:t>Indexing</a:t>
            </a:r>
            <a:r>
              <a:rPr lang="it-IT" sz="1400" dirty="0">
                <a:solidFill>
                  <a:srgbClr val="002A41"/>
                </a:solidFill>
              </a:rPr>
              <a:t> per i cicli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7651DC2-431B-4B42-A04F-50B04D2CD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38" y="2215577"/>
            <a:ext cx="5842384" cy="306776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0614A96-04AA-4A11-943C-5C139D252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142" y="3980615"/>
            <a:ext cx="6900858" cy="2338363"/>
          </a:xfrm>
          <a:prstGeom prst="rect">
            <a:avLst/>
          </a:prstGeom>
        </p:spPr>
      </p:pic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A856C1B5-7579-4C9E-87D8-2B2CE98864B2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535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/>
              <a:t>Data Processing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19381008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75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2" y="1713646"/>
            <a:ext cx="73222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Viene utilizzato come un For </a:t>
            </a:r>
            <a:r>
              <a:rPr lang="it-IT" sz="1400" dirty="0" err="1">
                <a:solidFill>
                  <a:srgbClr val="002A41"/>
                </a:solidFill>
              </a:rPr>
              <a:t>Each</a:t>
            </a:r>
            <a:r>
              <a:rPr lang="it-IT" sz="1400" dirty="0">
                <a:solidFill>
                  <a:srgbClr val="002A41"/>
                </a:solidFill>
              </a:rPr>
              <a:t> che utilizza però l’array con il numero minore di elementi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BA2598B-4530-4D21-9016-82AC342DC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76" y="2153773"/>
            <a:ext cx="7322245" cy="234251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018B653-9D4A-4B9A-99E6-3198A6BA2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969" y="3573882"/>
            <a:ext cx="4680067" cy="237330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EA6FC6E-4026-4125-8820-36AF120928DF}"/>
              </a:ext>
            </a:extLst>
          </p:cNvPr>
          <p:cNvSpPr txBox="1"/>
          <p:nvPr/>
        </p:nvSpPr>
        <p:spPr>
          <a:xfrm>
            <a:off x="8697253" y="2905780"/>
            <a:ext cx="2286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Si evidenzia la differenza con la modalità Last Value</a:t>
            </a:r>
          </a:p>
        </p:txBody>
      </p:sp>
      <p:sp>
        <p:nvSpPr>
          <p:cNvPr id="14" name="Segnaposto testo 9">
            <a:extLst>
              <a:ext uri="{FF2B5EF4-FFF2-40B4-BE49-F238E27FC236}">
                <a16:creationId xmlns:a16="http://schemas.microsoft.com/office/drawing/2014/main" id="{CDDD71D4-1D7C-4584-B16F-90A6931590F3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535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/>
              <a:t>Data Processing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14838719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76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1" y="1721537"/>
            <a:ext cx="599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modalità Tunnel condizionale.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6888BCC-2FB9-409C-A6FA-1C26A1B4A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210" y="2546926"/>
            <a:ext cx="6328196" cy="3420152"/>
          </a:xfrm>
          <a:prstGeom prst="rect">
            <a:avLst/>
          </a:prstGeom>
        </p:spPr>
      </p:pic>
      <p:graphicFrame>
        <p:nvGraphicFramePr>
          <p:cNvPr id="3" name="Oggetto 2">
            <a:extLst>
              <a:ext uri="{FF2B5EF4-FFF2-40B4-BE49-F238E27FC236}">
                <a16:creationId xmlns:a16="http://schemas.microsoft.com/office/drawing/2014/main" id="{01DBCF04-FF57-474F-AE60-3A84B4FCBB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285623"/>
              </p:ext>
            </p:extLst>
          </p:nvPr>
        </p:nvGraphicFramePr>
        <p:xfrm>
          <a:off x="10915650" y="5883275"/>
          <a:ext cx="77470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5" name="Packager Shell Object" showAsIcon="1" r:id="rId4" imgW="774000" imgH="347400" progId="Package">
                  <p:embed/>
                </p:oleObj>
              </mc:Choice>
              <mc:Fallback>
                <p:oleObj name="Packager Shell Object" showAsIcon="1" r:id="rId4" imgW="774000" imgH="347400" progId="Package">
                  <p:embed/>
                  <p:pic>
                    <p:nvPicPr>
                      <p:cNvPr id="3" name="Oggetto 2">
                        <a:extLst>
                          <a:ext uri="{FF2B5EF4-FFF2-40B4-BE49-F238E27FC236}">
                            <a16:creationId xmlns:a16="http://schemas.microsoft.com/office/drawing/2014/main" id="{01DBCF04-FF57-474F-AE60-3A84B4FCBB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15650" y="5883275"/>
                        <a:ext cx="774700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D2BB30B6-A6A2-48B2-8526-0725132A30DF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301526946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77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2" y="1672996"/>
            <a:ext cx="599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di processamento su </a:t>
            </a:r>
            <a:r>
              <a:rPr lang="it-IT" sz="1400" dirty="0" err="1">
                <a:solidFill>
                  <a:srgbClr val="002A41"/>
                </a:solidFill>
              </a:rPr>
              <a:t>waveform</a:t>
            </a:r>
            <a:r>
              <a:rPr lang="it-IT" sz="1400" dirty="0">
                <a:solidFill>
                  <a:srgbClr val="002A41"/>
                </a:solidFill>
              </a:rPr>
              <a:t> multi canale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9CBCFCA-6651-41BE-A20E-1EC3D488C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76"/>
          <a:stretch/>
        </p:blipFill>
        <p:spPr>
          <a:xfrm>
            <a:off x="3113066" y="2055324"/>
            <a:ext cx="5659187" cy="3564426"/>
          </a:xfrm>
          <a:prstGeom prst="rect">
            <a:avLst/>
          </a:prstGeom>
        </p:spPr>
      </p:pic>
      <p:graphicFrame>
        <p:nvGraphicFramePr>
          <p:cNvPr id="4" name="Oggetto 3">
            <a:extLst>
              <a:ext uri="{FF2B5EF4-FFF2-40B4-BE49-F238E27FC236}">
                <a16:creationId xmlns:a16="http://schemas.microsoft.com/office/drawing/2014/main" id="{3C8AAC9D-8487-4A33-8CA6-E48E6F7C83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853364"/>
              </p:ext>
            </p:extLst>
          </p:nvPr>
        </p:nvGraphicFramePr>
        <p:xfrm>
          <a:off x="9499600" y="5070475"/>
          <a:ext cx="121285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9" name="Packager Shell Object" showAsIcon="1" r:id="rId4" imgW="1212480" imgH="347400" progId="Package">
                  <p:embed/>
                </p:oleObj>
              </mc:Choice>
              <mc:Fallback>
                <p:oleObj name="Packager Shell Object" showAsIcon="1" r:id="rId4" imgW="1212480" imgH="347400" progId="Package">
                  <p:embed/>
                  <p:pic>
                    <p:nvPicPr>
                      <p:cNvPr id="4" name="Oggetto 3">
                        <a:extLst>
                          <a:ext uri="{FF2B5EF4-FFF2-40B4-BE49-F238E27FC236}">
                            <a16:creationId xmlns:a16="http://schemas.microsoft.com/office/drawing/2014/main" id="{3C8AAC9D-8487-4A33-8CA6-E48E6F7C83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499600" y="5070475"/>
                        <a:ext cx="1212850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47408FBF-B17C-4CF5-895A-230BEABAD2F0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42033645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78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2" y="1644536"/>
            <a:ext cx="599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utilizzo di Auto index tunnel per la generazione di una rampa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EE2679B-FD2F-47E5-B289-684B7BDEA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936" y="2331425"/>
            <a:ext cx="7803556" cy="3987130"/>
          </a:xfrm>
          <a:prstGeom prst="rect">
            <a:avLst/>
          </a:prstGeom>
        </p:spPr>
      </p:pic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A4B23890-D92C-43FC-9133-3A7FE29C03E4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1691085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79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1451CA8-AEA8-4926-8103-E62E8FC32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892" y="1615832"/>
            <a:ext cx="8084215" cy="254098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8DCD361-6C98-408C-BC38-8DDB0A6B5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237" y="4146392"/>
            <a:ext cx="7234759" cy="2191551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4723F2EC-FE7F-450E-B263-CFBB25A75D29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8038011" y="2223074"/>
            <a:ext cx="523095" cy="912012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7290234" y="1392077"/>
            <a:ext cx="2541743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Altri esempi per la generazione di forme d’onda in uscita, attenzione al fatto che è consigliata l’aggiunta del blocco di attesa </a:t>
            </a:r>
          </a:p>
        </p:txBody>
      </p:sp>
      <p:sp>
        <p:nvSpPr>
          <p:cNvPr id="14" name="Segnaposto testo 9">
            <a:extLst>
              <a:ext uri="{FF2B5EF4-FFF2-40B4-BE49-F238E27FC236}">
                <a16:creationId xmlns:a16="http://schemas.microsoft.com/office/drawing/2014/main" id="{36541355-810C-40CA-B99E-8ADC8BF0AC73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535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/>
              <a:t>Data Processing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137596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BCD6FF2-D8BB-4761-9B8B-A6A35090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13C0BBBD-015E-486E-B673-A5F720E8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1 : Introduzione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496DC9-F2F0-4693-85E8-6253B16E518F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F56D4C0C-077D-423D-BCF1-DD5D099A0E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it-IT" dirty="0"/>
              <a:t>Che cosa è </a:t>
            </a:r>
            <a:r>
              <a:rPr lang="it-IT" dirty="0" err="1"/>
              <a:t>LabVIEW</a:t>
            </a:r>
            <a:endParaRPr lang="it-IT" dirty="0"/>
          </a:p>
          <a:p>
            <a:r>
              <a:rPr lang="it-IT" dirty="0"/>
              <a:t>Analisi e </a:t>
            </a:r>
            <a:r>
              <a:rPr lang="it-IT" dirty="0" err="1"/>
              <a:t>Signal</a:t>
            </a:r>
            <a:r>
              <a:rPr lang="it-IT" dirty="0"/>
              <a:t> Processing</a:t>
            </a:r>
          </a:p>
          <a:p>
            <a:r>
              <a:rPr lang="it-IT" dirty="0"/>
              <a:t>Programmazione grafica</a:t>
            </a:r>
          </a:p>
          <a:p>
            <a:r>
              <a:rPr lang="it-IT" dirty="0"/>
              <a:t>Tipiche applicazioni </a:t>
            </a:r>
            <a:r>
              <a:rPr lang="it-IT" dirty="0" err="1"/>
              <a:t>LabVIEW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8208343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80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2" y="1715589"/>
            <a:ext cx="5990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Alcuni esempi di come si presenta un Case </a:t>
            </a:r>
            <a:r>
              <a:rPr lang="it-IT" sz="1400" dirty="0" err="1">
                <a:solidFill>
                  <a:srgbClr val="002A41"/>
                </a:solidFill>
              </a:rPr>
              <a:t>Structure</a:t>
            </a:r>
            <a:r>
              <a:rPr lang="it-IT" sz="1400" dirty="0">
                <a:solidFill>
                  <a:srgbClr val="002A41"/>
                </a:solidFill>
              </a:rPr>
              <a:t> che può essere controllato da tipi di variabile diversi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E7E459C-C015-4DFE-BDA6-26554BD27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41" y="3216473"/>
            <a:ext cx="6201640" cy="304842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AEAC84-A185-4D10-B3E2-3842060B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168" y="1474783"/>
            <a:ext cx="5199191" cy="304842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8EB99B5-3716-40C9-889C-BEF09D363646}"/>
              </a:ext>
            </a:extLst>
          </p:cNvPr>
          <p:cNvSpPr txBox="1"/>
          <p:nvPr/>
        </p:nvSpPr>
        <p:spPr>
          <a:xfrm>
            <a:off x="1104900" y="3506095"/>
            <a:ext cx="745717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it-IT" sz="1200" dirty="0" err="1"/>
              <a:t>Boolean</a:t>
            </a:r>
            <a:endParaRPr lang="en-US" sz="1200" dirty="0" err="1"/>
          </a:p>
        </p:txBody>
      </p:sp>
      <p:sp>
        <p:nvSpPr>
          <p:cNvPr id="14" name="Segnaposto testo 9">
            <a:extLst>
              <a:ext uri="{FF2B5EF4-FFF2-40B4-BE49-F238E27FC236}">
                <a16:creationId xmlns:a16="http://schemas.microsoft.com/office/drawing/2014/main" id="{26563070-5A7F-4CF7-A834-EED272785348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Case </a:t>
            </a:r>
            <a:r>
              <a:rPr lang="it-IT" sz="2000" b="1" dirty="0" err="1"/>
              <a:t>Structure</a:t>
            </a:r>
            <a:endParaRPr lang="it-IT" sz="2000" b="1" dirty="0"/>
          </a:p>
        </p:txBody>
      </p:sp>
      <p:sp>
        <p:nvSpPr>
          <p:cNvPr id="15" name="CasellaDiTesto 1">
            <a:extLst>
              <a:ext uri="{FF2B5EF4-FFF2-40B4-BE49-F238E27FC236}">
                <a16:creationId xmlns:a16="http://schemas.microsoft.com/office/drawing/2014/main" id="{0A959F5C-96C5-4951-9970-AFBA3CDFA338}"/>
              </a:ext>
            </a:extLst>
          </p:cNvPr>
          <p:cNvSpPr txBox="1"/>
          <p:nvPr/>
        </p:nvSpPr>
        <p:spPr>
          <a:xfrm>
            <a:off x="6635281" y="1547328"/>
            <a:ext cx="662361" cy="2769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it-IT" sz="1200" dirty="0" err="1"/>
              <a:t>Integer</a:t>
            </a:r>
            <a:endParaRPr lang="en-US" sz="1200" dirty="0" err="1"/>
          </a:p>
        </p:txBody>
      </p:sp>
    </p:spTree>
    <p:extLst>
      <p:ext uri="{BB962C8B-B14F-4D97-AF65-F5344CB8AC3E}">
        <p14:creationId xmlns:p14="http://schemas.microsoft.com/office/powerpoint/2010/main" val="17493452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81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7B74AF0-DBFB-4400-B890-E6AD1E5BD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3987344"/>
            <a:ext cx="3610479" cy="231013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12C8785-D218-440A-B921-582159894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01"/>
          <a:stretch/>
        </p:blipFill>
        <p:spPr>
          <a:xfrm>
            <a:off x="7750628" y="1805955"/>
            <a:ext cx="4060181" cy="379002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3A423D25-0E80-4E9D-852D-68FD6C07BB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651"/>
          <a:stretch/>
        </p:blipFill>
        <p:spPr>
          <a:xfrm>
            <a:off x="4441373" y="2365575"/>
            <a:ext cx="2851421" cy="2486556"/>
          </a:xfrm>
          <a:prstGeom prst="rect">
            <a:avLst/>
          </a:prstGeom>
        </p:spPr>
      </p:pic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92EC9D1C-6EE7-4B31-8BA0-A4164F0CF73D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Case </a:t>
            </a:r>
            <a:r>
              <a:rPr lang="it-IT" sz="2000" b="1" dirty="0" err="1"/>
              <a:t>Structure</a:t>
            </a:r>
            <a:endParaRPr lang="it-IT" sz="2000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3" y="1700100"/>
            <a:ext cx="5090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Alcuni esempi di come si presenta un Case </a:t>
            </a:r>
            <a:r>
              <a:rPr lang="it-IT" sz="1400" dirty="0" err="1">
                <a:solidFill>
                  <a:srgbClr val="002A41"/>
                </a:solidFill>
              </a:rPr>
              <a:t>Structure</a:t>
            </a:r>
            <a:r>
              <a:rPr lang="it-IT" sz="1400" dirty="0">
                <a:solidFill>
                  <a:srgbClr val="002A41"/>
                </a:solidFill>
              </a:rPr>
              <a:t> che può essere controllato da tipi di variabile diversi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5E305C-E72C-4ADE-8EA2-5BCC8C28E3C1}"/>
              </a:ext>
            </a:extLst>
          </p:cNvPr>
          <p:cNvSpPr/>
          <p:nvPr/>
        </p:nvSpPr>
        <p:spPr>
          <a:xfrm>
            <a:off x="470263" y="3987344"/>
            <a:ext cx="661851" cy="271147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DA42499-9D03-4ADA-B44E-43E3BF30789B}"/>
              </a:ext>
            </a:extLst>
          </p:cNvPr>
          <p:cNvSpPr/>
          <p:nvPr/>
        </p:nvSpPr>
        <p:spPr>
          <a:xfrm>
            <a:off x="5403036" y="2230001"/>
            <a:ext cx="661851" cy="271147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>
                <a:solidFill>
                  <a:srgbClr val="002A41"/>
                </a:solidFill>
              </a:rPr>
              <a:t>Error</a:t>
            </a:r>
            <a:endParaRPr lang="it-IT" sz="1200" dirty="0">
              <a:solidFill>
                <a:srgbClr val="002A4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949EFE-0FBD-450B-9814-ECB09D22119F}"/>
              </a:ext>
            </a:extLst>
          </p:cNvPr>
          <p:cNvSpPr/>
          <p:nvPr/>
        </p:nvSpPr>
        <p:spPr>
          <a:xfrm>
            <a:off x="7837714" y="1826136"/>
            <a:ext cx="1088572" cy="271147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 err="1">
                <a:solidFill>
                  <a:srgbClr val="002A41"/>
                </a:solidFill>
              </a:rPr>
              <a:t>Enumerator</a:t>
            </a:r>
            <a:endParaRPr lang="it-IT" sz="1200" dirty="0">
              <a:solidFill>
                <a:srgbClr val="002A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0794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82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E2CE576-293F-4A7F-B903-D95A4AFC3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1" y="2154924"/>
            <a:ext cx="6806764" cy="227358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45C3443-252D-4272-8595-4B818E15E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300" y="3539516"/>
            <a:ext cx="6163535" cy="2743583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3CF6341-358A-45A3-9E45-C1C058730620}"/>
              </a:ext>
            </a:extLst>
          </p:cNvPr>
          <p:cNvSpPr txBox="1"/>
          <p:nvPr/>
        </p:nvSpPr>
        <p:spPr>
          <a:xfrm>
            <a:off x="7445054" y="3100181"/>
            <a:ext cx="4319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Modo di gestire insiemi di interi come controllo di un case </a:t>
            </a:r>
            <a:r>
              <a:rPr lang="it-IT" sz="1400" dirty="0" err="1">
                <a:solidFill>
                  <a:srgbClr val="002A41"/>
                </a:solidFill>
              </a:rPr>
              <a:t>structure</a:t>
            </a:r>
            <a:endParaRPr lang="it-IT" sz="1400" dirty="0">
              <a:solidFill>
                <a:srgbClr val="002A41"/>
              </a:solidFill>
            </a:endParaRPr>
          </a:p>
        </p:txBody>
      </p:sp>
      <p:sp>
        <p:nvSpPr>
          <p:cNvPr id="14" name="Segnaposto testo 9">
            <a:extLst>
              <a:ext uri="{FF2B5EF4-FFF2-40B4-BE49-F238E27FC236}">
                <a16:creationId xmlns:a16="http://schemas.microsoft.com/office/drawing/2014/main" id="{58E7EABF-B4D0-4EE0-81E6-7DEF12EA2E21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Case </a:t>
            </a:r>
            <a:r>
              <a:rPr lang="it-IT" sz="2000" b="1" dirty="0" err="1"/>
              <a:t>Structure</a:t>
            </a:r>
            <a:endParaRPr lang="it-IT" sz="2000" b="1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1" y="1701352"/>
            <a:ext cx="599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Possibili modi con cui gestire le variabili in uscita dal case</a:t>
            </a:r>
          </a:p>
        </p:txBody>
      </p:sp>
    </p:spTree>
    <p:extLst>
      <p:ext uri="{BB962C8B-B14F-4D97-AF65-F5344CB8AC3E}">
        <p14:creationId xmlns:p14="http://schemas.microsoft.com/office/powerpoint/2010/main" val="22477124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83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1" y="1633509"/>
            <a:ext cx="599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su acquisizione dati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2696EAE-A706-4327-9055-31159679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71" y="1948906"/>
            <a:ext cx="5277587" cy="319132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EAE79CA-E798-43AE-8A68-9BE554927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789" y="3790839"/>
            <a:ext cx="6211167" cy="1991003"/>
          </a:xfrm>
          <a:prstGeom prst="rect">
            <a:avLst/>
          </a:prstGeom>
        </p:spPr>
      </p:pic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579B3FBB-F359-444F-AEDB-D1CD2A0D03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138570"/>
              </p:ext>
            </p:extLst>
          </p:nvPr>
        </p:nvGraphicFramePr>
        <p:xfrm>
          <a:off x="10460038" y="5826125"/>
          <a:ext cx="1257300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3" name="Packager Shell Object" showAsIcon="1" r:id="rId5" imgW="1257840" imgH="347400" progId="Package">
                  <p:embed/>
                </p:oleObj>
              </mc:Choice>
              <mc:Fallback>
                <p:oleObj name="Packager Shell Object" showAsIcon="1" r:id="rId5" imgW="1257840" imgH="347400" progId="Package">
                  <p:embed/>
                  <p:pic>
                    <p:nvPicPr>
                      <p:cNvPr id="2" name="Oggetto 1">
                        <a:extLst>
                          <a:ext uri="{FF2B5EF4-FFF2-40B4-BE49-F238E27FC236}">
                            <a16:creationId xmlns:a16="http://schemas.microsoft.com/office/drawing/2014/main" id="{579B3FBB-F359-444F-AEDB-D1CD2A0D03D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60038" y="5826125"/>
                        <a:ext cx="1257300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E1EA9726-3C31-4D47-92E9-BC377F9101E3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Case </a:t>
            </a:r>
            <a:r>
              <a:rPr lang="it-IT" sz="2000" b="1" dirty="0" err="1"/>
              <a:t>Structure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5394815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84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1" y="1623932"/>
            <a:ext cx="599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Flusso di operazione per la scrittura su file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DD04C03-85DB-41F6-9E12-5C1A1F7DB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63" y="2081799"/>
            <a:ext cx="5589360" cy="101574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DDC020A-74BB-43B4-80AE-FAD074E64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15" y="3184462"/>
            <a:ext cx="6552331" cy="321099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31CA58-8A0A-4267-A1DB-3D230EEE6892}"/>
              </a:ext>
            </a:extLst>
          </p:cNvPr>
          <p:cNvSpPr txBox="1"/>
          <p:nvPr/>
        </p:nvSpPr>
        <p:spPr>
          <a:xfrm>
            <a:off x="7918450" y="4465872"/>
            <a:ext cx="3301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Esistono delle funzioni integrate di alto livello per la scrittura e lettura da file</a:t>
            </a:r>
          </a:p>
        </p:txBody>
      </p:sp>
      <p:sp>
        <p:nvSpPr>
          <p:cNvPr id="14" name="Segnaposto testo 9">
            <a:extLst>
              <a:ext uri="{FF2B5EF4-FFF2-40B4-BE49-F238E27FC236}">
                <a16:creationId xmlns:a16="http://schemas.microsoft.com/office/drawing/2014/main" id="{B2B00B83-E823-41F7-B974-D974D89F01F7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File I/O</a:t>
            </a:r>
          </a:p>
        </p:txBody>
      </p:sp>
    </p:spTree>
    <p:extLst>
      <p:ext uri="{BB962C8B-B14F-4D97-AF65-F5344CB8AC3E}">
        <p14:creationId xmlns:p14="http://schemas.microsoft.com/office/powerpoint/2010/main" val="37170007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85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2" y="1630033"/>
            <a:ext cx="599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di scrittura utilizzando le funzioni di alto livello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9A9AB5F-2D66-4564-89F4-B597D2713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711" y="2119693"/>
            <a:ext cx="7764339" cy="4180798"/>
          </a:xfrm>
          <a:prstGeom prst="rect">
            <a:avLst/>
          </a:prstGeom>
        </p:spPr>
      </p:pic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4C44AEAC-75B9-4A87-989E-C2C4667AF9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5641894"/>
              </p:ext>
            </p:extLst>
          </p:nvPr>
        </p:nvGraphicFramePr>
        <p:xfrm>
          <a:off x="10440988" y="5770563"/>
          <a:ext cx="1147762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57" name="Packager Shell Object" showAsIcon="1" r:id="rId4" imgW="1148040" imgH="347400" progId="Package">
                  <p:embed/>
                </p:oleObj>
              </mc:Choice>
              <mc:Fallback>
                <p:oleObj name="Packager Shell Object" showAsIcon="1" r:id="rId4" imgW="1148040" imgH="347400" progId="Package">
                  <p:embed/>
                  <p:pic>
                    <p:nvPicPr>
                      <p:cNvPr id="2" name="Oggetto 1">
                        <a:extLst>
                          <a:ext uri="{FF2B5EF4-FFF2-40B4-BE49-F238E27FC236}">
                            <a16:creationId xmlns:a16="http://schemas.microsoft.com/office/drawing/2014/main" id="{4C44AEAC-75B9-4A87-989E-C2C4667AF9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40988" y="5770563"/>
                        <a:ext cx="1147762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DF7B08F6-849E-496D-A2C4-A99C2E106F36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File I/O</a:t>
            </a:r>
          </a:p>
        </p:txBody>
      </p:sp>
    </p:spTree>
    <p:extLst>
      <p:ext uri="{BB962C8B-B14F-4D97-AF65-F5344CB8AC3E}">
        <p14:creationId xmlns:p14="http://schemas.microsoft.com/office/powerpoint/2010/main" val="17154609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86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3" y="1667826"/>
            <a:ext cx="59903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di scrittura utilizzando le funzioni di basso livello.</a:t>
            </a:r>
          </a:p>
          <a:p>
            <a:r>
              <a:rPr lang="it-IT" sz="1400" dirty="0">
                <a:solidFill>
                  <a:srgbClr val="002A41"/>
                </a:solidFill>
              </a:rPr>
              <a:t>Conviene utilizzarle se le operazioni su file sono eseguite all’interno di un loop per evitare il continuo accesso al file con relativa chiusura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F318D590-84FE-417F-AA85-D97DB62B2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522" y="3012549"/>
            <a:ext cx="6960997" cy="3289557"/>
          </a:xfrm>
          <a:prstGeom prst="rect">
            <a:avLst/>
          </a:prstGeom>
        </p:spPr>
      </p:pic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93D1178B-01D6-498A-ADCD-53FFFFEF7EA1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File I/O</a:t>
            </a:r>
          </a:p>
        </p:txBody>
      </p:sp>
    </p:spTree>
    <p:extLst>
      <p:ext uri="{BB962C8B-B14F-4D97-AF65-F5344CB8AC3E}">
        <p14:creationId xmlns:p14="http://schemas.microsoft.com/office/powerpoint/2010/main" val="27493686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87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2" y="1605060"/>
            <a:ext cx="599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di </a:t>
            </a:r>
            <a:r>
              <a:rPr lang="it-IT" sz="1400" dirty="0" err="1">
                <a:solidFill>
                  <a:srgbClr val="002A41"/>
                </a:solidFill>
              </a:rPr>
              <a:t>references</a:t>
            </a:r>
            <a:r>
              <a:rPr lang="it-IT" sz="1400" dirty="0">
                <a:solidFill>
                  <a:srgbClr val="002A41"/>
                </a:solidFill>
              </a:rPr>
              <a:t> applicato al file I/O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FFB0350-FF62-4E4C-B1B5-ADBC94CF9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" t="2187" r="3679" b="8801"/>
          <a:stretch/>
        </p:blipFill>
        <p:spPr>
          <a:xfrm>
            <a:off x="334963" y="3500069"/>
            <a:ext cx="5990337" cy="276061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84F53F6-DC43-4B08-94AD-011637156F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7" t="24248" r="3623" b="6203"/>
          <a:stretch/>
        </p:blipFill>
        <p:spPr>
          <a:xfrm>
            <a:off x="5575335" y="2197376"/>
            <a:ext cx="6122126" cy="2158365"/>
          </a:xfrm>
          <a:prstGeom prst="rect">
            <a:avLst/>
          </a:prstGeom>
        </p:spPr>
      </p:pic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D829A6DE-C0CF-4194-A102-3A1690E97E69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File I/O</a:t>
            </a:r>
          </a:p>
        </p:txBody>
      </p:sp>
    </p:spTree>
    <p:extLst>
      <p:ext uri="{BB962C8B-B14F-4D97-AF65-F5344CB8AC3E}">
        <p14:creationId xmlns:p14="http://schemas.microsoft.com/office/powerpoint/2010/main" val="17953379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88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2" y="1669743"/>
            <a:ext cx="599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di strumenti per lavorare con le stringhe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896401D-32A6-4178-9736-746A9A4E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864" y="2460719"/>
            <a:ext cx="9469171" cy="3372321"/>
          </a:xfrm>
          <a:prstGeom prst="rect">
            <a:avLst/>
          </a:prstGeom>
        </p:spPr>
      </p:pic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8E84105A-D99F-43C3-A772-9E0C292ECCD6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File I/O</a:t>
            </a:r>
          </a:p>
        </p:txBody>
      </p:sp>
    </p:spTree>
    <p:extLst>
      <p:ext uri="{BB962C8B-B14F-4D97-AF65-F5344CB8AC3E}">
        <p14:creationId xmlns:p14="http://schemas.microsoft.com/office/powerpoint/2010/main" val="33113980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89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2" y="1593608"/>
            <a:ext cx="599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di strumenti per lavorare con le stringhe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A4180F5-710F-491B-90B4-14E89D667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982" y="2407351"/>
            <a:ext cx="7794035" cy="3663196"/>
          </a:xfrm>
          <a:prstGeom prst="rect">
            <a:avLst/>
          </a:prstGeom>
        </p:spPr>
      </p:pic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317D1192-F776-4DAA-B66E-229CCC39F732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File I/O</a:t>
            </a:r>
          </a:p>
        </p:txBody>
      </p:sp>
    </p:spTree>
    <p:extLst>
      <p:ext uri="{BB962C8B-B14F-4D97-AF65-F5344CB8AC3E}">
        <p14:creationId xmlns:p14="http://schemas.microsoft.com/office/powerpoint/2010/main" val="198556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1 : Introduzione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E4F1165-F6D3-4E5A-8257-633EC232C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09" y="1480120"/>
            <a:ext cx="7755674" cy="393118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0C3C4DC-9C56-4B48-8AFB-C8C462895213}"/>
              </a:ext>
            </a:extLst>
          </p:cNvPr>
          <p:cNvSpPr txBox="1"/>
          <p:nvPr/>
        </p:nvSpPr>
        <p:spPr>
          <a:xfrm>
            <a:off x="441569" y="5563936"/>
            <a:ext cx="11548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solidFill>
                  <a:srgbClr val="002A41"/>
                </a:solidFill>
              </a:rPr>
              <a:t>LabVIEW</a:t>
            </a:r>
            <a:r>
              <a:rPr lang="it-IT" sz="1400" dirty="0">
                <a:solidFill>
                  <a:srgbClr val="002A41"/>
                </a:solidFill>
              </a:rPr>
              <a:t> è un ambiente di sviluppo integrato (IDE) pensato specificatamente per velocizzare le attività e la produttività di ingegneri e scienziati.</a:t>
            </a:r>
            <a:endParaRPr lang="en-US" sz="1400" dirty="0" err="1">
              <a:solidFill>
                <a:srgbClr val="002A4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FCA800-6970-4631-B40E-900771736C19}"/>
              </a:ext>
            </a:extLst>
          </p:cNvPr>
          <p:cNvSpPr/>
          <p:nvPr/>
        </p:nvSpPr>
        <p:spPr>
          <a:xfrm>
            <a:off x="334963" y="1294064"/>
            <a:ext cx="27222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2000" b="1" dirty="0">
                <a:solidFill>
                  <a:srgbClr val="002A41"/>
                </a:solidFill>
              </a:rPr>
              <a:t>Che cosa è </a:t>
            </a:r>
            <a:r>
              <a:rPr lang="it-IT" sz="2000" b="1" dirty="0" err="1">
                <a:solidFill>
                  <a:srgbClr val="002A41"/>
                </a:solidFill>
              </a:rPr>
              <a:t>LabVIEW</a:t>
            </a:r>
            <a:endParaRPr lang="it-IT" sz="2000" b="1" dirty="0">
              <a:solidFill>
                <a:srgbClr val="002A4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6072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90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2" y="1647679"/>
            <a:ext cx="599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scrittura utilizzando le funzioni di basso livello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3BBC899-5AEC-44C1-A743-627D5E09D2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184"/>
          <a:stretch/>
        </p:blipFill>
        <p:spPr>
          <a:xfrm>
            <a:off x="2194297" y="2443425"/>
            <a:ext cx="7803406" cy="3751144"/>
          </a:xfrm>
          <a:prstGeom prst="rect">
            <a:avLst/>
          </a:prstGeom>
        </p:spPr>
      </p:pic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3EDAD4A7-59D3-474C-A4DA-784BCBBD79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517805"/>
              </p:ext>
            </p:extLst>
          </p:nvPr>
        </p:nvGraphicFramePr>
        <p:xfrm>
          <a:off x="9521825" y="5348288"/>
          <a:ext cx="20637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1" name="Packager Shell Object" showAsIcon="1" r:id="rId4" imgW="2063880" imgH="347400" progId="Package">
                  <p:embed/>
                </p:oleObj>
              </mc:Choice>
              <mc:Fallback>
                <p:oleObj name="Packager Shell Object" showAsIcon="1" r:id="rId4" imgW="2063880" imgH="347400" progId="Package">
                  <p:embed/>
                  <p:pic>
                    <p:nvPicPr>
                      <p:cNvPr id="2" name="Oggetto 1">
                        <a:extLst>
                          <a:ext uri="{FF2B5EF4-FFF2-40B4-BE49-F238E27FC236}">
                            <a16:creationId xmlns:a16="http://schemas.microsoft.com/office/drawing/2014/main" id="{3EDAD4A7-59D3-474C-A4DA-784BCBBD79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21825" y="5348288"/>
                        <a:ext cx="2063750" cy="347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721F2650-8B52-41CD-BA79-3E46818BB9CD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File I/O</a:t>
            </a:r>
          </a:p>
        </p:txBody>
      </p:sp>
    </p:spTree>
    <p:extLst>
      <p:ext uri="{BB962C8B-B14F-4D97-AF65-F5344CB8AC3E}">
        <p14:creationId xmlns:p14="http://schemas.microsoft.com/office/powerpoint/2010/main" val="20982623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91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2" y="1637485"/>
            <a:ext cx="7030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Esempio scrittura utilizzando le funzioni di basso livello per acquisizioni multi canale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0936513-37BD-4AE8-9E10-3845A6C84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346" y="2113381"/>
            <a:ext cx="7030624" cy="4273775"/>
          </a:xfrm>
          <a:prstGeom prst="rect">
            <a:avLst/>
          </a:prstGeom>
        </p:spPr>
      </p:pic>
      <p:graphicFrame>
        <p:nvGraphicFramePr>
          <p:cNvPr id="3" name="Oggetto 2">
            <a:extLst>
              <a:ext uri="{FF2B5EF4-FFF2-40B4-BE49-F238E27FC236}">
                <a16:creationId xmlns:a16="http://schemas.microsoft.com/office/drawing/2014/main" id="{DD8D489A-138A-41B5-AD2A-A466D3610F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672159"/>
              </p:ext>
            </p:extLst>
          </p:nvPr>
        </p:nvGraphicFramePr>
        <p:xfrm>
          <a:off x="9929813" y="5854700"/>
          <a:ext cx="1773237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05" name="Packager Shell Object" showAsIcon="1" r:id="rId4" imgW="1773720" imgH="347400" progId="Package">
                  <p:embed/>
                </p:oleObj>
              </mc:Choice>
              <mc:Fallback>
                <p:oleObj name="Packager Shell Object" showAsIcon="1" r:id="rId4" imgW="1773720" imgH="347400" progId="Package">
                  <p:embed/>
                  <p:pic>
                    <p:nvPicPr>
                      <p:cNvPr id="3" name="Oggetto 2">
                        <a:extLst>
                          <a:ext uri="{FF2B5EF4-FFF2-40B4-BE49-F238E27FC236}">
                            <a16:creationId xmlns:a16="http://schemas.microsoft.com/office/drawing/2014/main" id="{DD8D489A-138A-41B5-AD2A-A466D3610FA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929813" y="5854700"/>
                        <a:ext cx="1773237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01B116F2-3DB1-4999-BEB4-97125C09B36A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File I/O</a:t>
            </a:r>
          </a:p>
        </p:txBody>
      </p:sp>
    </p:spTree>
    <p:extLst>
      <p:ext uri="{BB962C8B-B14F-4D97-AF65-F5344CB8AC3E}">
        <p14:creationId xmlns:p14="http://schemas.microsoft.com/office/powerpoint/2010/main" val="13209169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92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2" y="1600200"/>
            <a:ext cx="599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Confronto fra funzioni Low Level ed High Level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AF49BA1-085E-4BBD-B4EA-E8E5D4CED5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0"/>
          <a:stretch/>
        </p:blipFill>
        <p:spPr>
          <a:xfrm>
            <a:off x="2264332" y="2038809"/>
            <a:ext cx="7663336" cy="4312734"/>
          </a:xfrm>
          <a:prstGeom prst="rect">
            <a:avLst/>
          </a:prstGeom>
        </p:spPr>
      </p:pic>
      <p:sp>
        <p:nvSpPr>
          <p:cNvPr id="9" name="Segnaposto testo 9">
            <a:extLst>
              <a:ext uri="{FF2B5EF4-FFF2-40B4-BE49-F238E27FC236}">
                <a16:creationId xmlns:a16="http://schemas.microsoft.com/office/drawing/2014/main" id="{DFF75610-666D-4B98-8311-CFFE51768E48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File I/O</a:t>
            </a:r>
          </a:p>
        </p:txBody>
      </p:sp>
    </p:spTree>
    <p:extLst>
      <p:ext uri="{BB962C8B-B14F-4D97-AF65-F5344CB8AC3E}">
        <p14:creationId xmlns:p14="http://schemas.microsoft.com/office/powerpoint/2010/main" val="366078553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93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2" y="1618497"/>
            <a:ext cx="599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 di funzionalità nell’uso di file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1CE8425-2108-4B51-BA4C-8193DA60D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42" y="2239456"/>
            <a:ext cx="4857116" cy="115848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5305C-9559-4EAD-973A-355A46827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558" y="2239455"/>
            <a:ext cx="6936252" cy="368237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F7C0515-2BCB-4049-8968-001C47754E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79"/>
          <a:stretch/>
        </p:blipFill>
        <p:spPr>
          <a:xfrm>
            <a:off x="160371" y="3711120"/>
            <a:ext cx="4737840" cy="2676938"/>
          </a:xfrm>
          <a:prstGeom prst="rect">
            <a:avLst/>
          </a:prstGeom>
        </p:spPr>
      </p:pic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A32B5722-DC31-45FE-8055-546EE88F14A1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File I/O</a:t>
            </a:r>
          </a:p>
        </p:txBody>
      </p:sp>
    </p:spTree>
    <p:extLst>
      <p:ext uri="{BB962C8B-B14F-4D97-AF65-F5344CB8AC3E}">
        <p14:creationId xmlns:p14="http://schemas.microsoft.com/office/powerpoint/2010/main" val="34309186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94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2" y="1641129"/>
            <a:ext cx="599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Esempi di funzionalità nell’uso di file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CAB10ECB-A8A8-467D-8B03-891F53774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080" y="2712389"/>
            <a:ext cx="6599840" cy="2685677"/>
          </a:xfrm>
          <a:prstGeom prst="rect">
            <a:avLst/>
          </a:prstGeom>
        </p:spPr>
      </p:pic>
      <p:graphicFrame>
        <p:nvGraphicFramePr>
          <p:cNvPr id="2" name="Oggetto 1">
            <a:extLst>
              <a:ext uri="{FF2B5EF4-FFF2-40B4-BE49-F238E27FC236}">
                <a16:creationId xmlns:a16="http://schemas.microsoft.com/office/drawing/2014/main" id="{08A88F2A-EF1D-488C-8F0D-1BD3421C5E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8730097"/>
              </p:ext>
            </p:extLst>
          </p:nvPr>
        </p:nvGraphicFramePr>
        <p:xfrm>
          <a:off x="10628313" y="5937250"/>
          <a:ext cx="1096962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9" name="Packager Shell Object" showAsIcon="1" r:id="rId4" imgW="1096560" imgH="347400" progId="Package">
                  <p:embed/>
                </p:oleObj>
              </mc:Choice>
              <mc:Fallback>
                <p:oleObj name="Packager Shell Object" showAsIcon="1" r:id="rId4" imgW="1096560" imgH="347400" progId="Package">
                  <p:embed/>
                  <p:pic>
                    <p:nvPicPr>
                      <p:cNvPr id="2" name="Oggetto 1">
                        <a:extLst>
                          <a:ext uri="{FF2B5EF4-FFF2-40B4-BE49-F238E27FC236}">
                            <a16:creationId xmlns:a16="http://schemas.microsoft.com/office/drawing/2014/main" id="{08A88F2A-EF1D-488C-8F0D-1BD3421C5E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628313" y="5937250"/>
                        <a:ext cx="1096962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Segnaposto testo 9">
            <a:extLst>
              <a:ext uri="{FF2B5EF4-FFF2-40B4-BE49-F238E27FC236}">
                <a16:creationId xmlns:a16="http://schemas.microsoft.com/office/drawing/2014/main" id="{255EC544-B173-415B-8EC6-6489089D168D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File I/O</a:t>
            </a:r>
          </a:p>
        </p:txBody>
      </p:sp>
    </p:spTree>
    <p:extLst>
      <p:ext uri="{BB962C8B-B14F-4D97-AF65-F5344CB8AC3E}">
        <p14:creationId xmlns:p14="http://schemas.microsoft.com/office/powerpoint/2010/main" val="22623023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95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2" y="1625598"/>
            <a:ext cx="599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Lettura </a:t>
            </a:r>
            <a:r>
              <a:rPr lang="it-IT" sz="1400">
                <a:solidFill>
                  <a:srgbClr val="002A41"/>
                </a:solidFill>
              </a:rPr>
              <a:t>file tramite </a:t>
            </a:r>
            <a:r>
              <a:rPr lang="it-IT" sz="1400" dirty="0">
                <a:solidFill>
                  <a:srgbClr val="002A41"/>
                </a:solidFill>
              </a:rPr>
              <a:t>funzioni di alto livello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8B2654E-A8AC-4D11-BE36-79B47A408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344" y="2776495"/>
            <a:ext cx="6151562" cy="2743351"/>
          </a:xfrm>
          <a:prstGeom prst="rect">
            <a:avLst/>
          </a:prstGeom>
        </p:spPr>
      </p:pic>
      <p:graphicFrame>
        <p:nvGraphicFramePr>
          <p:cNvPr id="3" name="Oggetto 2">
            <a:extLst>
              <a:ext uri="{FF2B5EF4-FFF2-40B4-BE49-F238E27FC236}">
                <a16:creationId xmlns:a16="http://schemas.microsoft.com/office/drawing/2014/main" id="{17A87B9D-3CF6-4F8E-BE68-D03A520C23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5230991"/>
              </p:ext>
            </p:extLst>
          </p:nvPr>
        </p:nvGraphicFramePr>
        <p:xfrm>
          <a:off x="10828338" y="5994400"/>
          <a:ext cx="968375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3" name="Packager Shell Object" showAsIcon="1" r:id="rId4" imgW="967680" imgH="347400" progId="Package">
                  <p:embed/>
                </p:oleObj>
              </mc:Choice>
              <mc:Fallback>
                <p:oleObj name="Packager Shell Object" showAsIcon="1" r:id="rId4" imgW="967680" imgH="347400" progId="Package">
                  <p:embed/>
                  <p:pic>
                    <p:nvPicPr>
                      <p:cNvPr id="3" name="Oggetto 2">
                        <a:extLst>
                          <a:ext uri="{FF2B5EF4-FFF2-40B4-BE49-F238E27FC236}">
                            <a16:creationId xmlns:a16="http://schemas.microsoft.com/office/drawing/2014/main" id="{17A87B9D-3CF6-4F8E-BE68-D03A520C23E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828338" y="5994400"/>
                        <a:ext cx="968375" cy="347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Segnaposto testo 9">
            <a:extLst>
              <a:ext uri="{FF2B5EF4-FFF2-40B4-BE49-F238E27FC236}">
                <a16:creationId xmlns:a16="http://schemas.microsoft.com/office/drawing/2014/main" id="{6054FEB3-CC1C-4B71-89D2-147F272C8A92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53572"/>
          </a:xfrm>
        </p:spPr>
        <p:txBody>
          <a:bodyPr/>
          <a:lstStyle/>
          <a:p>
            <a:r>
              <a:rPr lang="it-IT" sz="2000" b="1" dirty="0"/>
              <a:t>File I/O</a:t>
            </a:r>
          </a:p>
        </p:txBody>
      </p:sp>
    </p:spTree>
    <p:extLst>
      <p:ext uri="{BB962C8B-B14F-4D97-AF65-F5344CB8AC3E}">
        <p14:creationId xmlns:p14="http://schemas.microsoft.com/office/powerpoint/2010/main" val="175094311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96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4: Tipi di dati e gestione I/O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72B59D9-1AA4-4F1A-A2AA-D257DD96F87E}"/>
              </a:ext>
            </a:extLst>
          </p:cNvPr>
          <p:cNvSpPr txBox="1"/>
          <p:nvPr/>
        </p:nvSpPr>
        <p:spPr>
          <a:xfrm>
            <a:off x="334963" y="1624523"/>
            <a:ext cx="5990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002A41"/>
                </a:solidFill>
              </a:rPr>
              <a:t>LabVIEW</a:t>
            </a:r>
            <a:r>
              <a:rPr lang="it-IT" sz="1400" dirty="0">
                <a:solidFill>
                  <a:srgbClr val="002A41"/>
                </a:solidFill>
              </a:rPr>
              <a:t> gestisce generalmente tre tipologie di file: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2BFAA0E2-E143-48A6-AD41-2C11AD785715}"/>
              </a:ext>
            </a:extLst>
          </p:cNvPr>
          <p:cNvSpPr/>
          <p:nvPr/>
        </p:nvSpPr>
        <p:spPr>
          <a:xfrm>
            <a:off x="10202715" y="6100618"/>
            <a:ext cx="16979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http://ni.com/r/3z4hk8</a:t>
            </a:r>
            <a:r>
              <a:rPr lang="en-US" sz="1200" dirty="0"/>
              <a:t>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2A8D15E-FB8F-48A6-876D-F16827740E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730" b="7426"/>
          <a:stretch/>
        </p:blipFill>
        <p:spPr>
          <a:xfrm>
            <a:off x="2422112" y="2078095"/>
            <a:ext cx="7083685" cy="257057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38C6825-8201-4782-8891-1D05AD32E1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530" b="18297"/>
          <a:stretch/>
        </p:blipFill>
        <p:spPr>
          <a:xfrm>
            <a:off x="4353499" y="4674792"/>
            <a:ext cx="2968201" cy="172895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1220006-C521-44B1-BC1C-E3AF707E6A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569" b="66000"/>
          <a:stretch/>
        </p:blipFill>
        <p:spPr>
          <a:xfrm>
            <a:off x="880818" y="4674792"/>
            <a:ext cx="3378222" cy="78548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B53649E-FB70-4E40-88B0-C18B276DC9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2213"/>
          <a:stretch/>
        </p:blipFill>
        <p:spPr>
          <a:xfrm>
            <a:off x="7416160" y="4674792"/>
            <a:ext cx="3731223" cy="837229"/>
          </a:xfrm>
          <a:prstGeom prst="rect">
            <a:avLst/>
          </a:prstGeom>
        </p:spPr>
      </p:pic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8FD5CAB8-492F-41B6-B15E-2F16CBA11F8E}"/>
              </a:ext>
            </a:extLst>
          </p:cNvPr>
          <p:cNvSpPr txBox="1">
            <a:spLocks/>
          </p:cNvSpPr>
          <p:nvPr/>
        </p:nvSpPr>
        <p:spPr>
          <a:xfrm>
            <a:off x="334961" y="1262017"/>
            <a:ext cx="7583489" cy="4535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Font typeface="Arial" panose="020B0604020202020204" pitchFamily="34" charset="0"/>
              <a:buNone/>
              <a:defRPr sz="2800" b="0" kern="1200">
                <a:solidFill>
                  <a:srgbClr val="002A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377" rtl="0" eaLnBrk="1" latinLnBrk="0" hangingPunct="1">
              <a:lnSpc>
                <a:spcPct val="120000"/>
              </a:lnSpc>
              <a:spcBef>
                <a:spcPts val="900"/>
              </a:spcBef>
              <a:buClr>
                <a:schemeClr val="bg2"/>
              </a:buClr>
              <a:buFont typeface="Arial" panose="020B0604020202020204" pitchFamily="34" charset="0"/>
              <a:buNone/>
              <a:defRPr sz="20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9144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3716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Roboto Light" pitchFamily="2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828800" indent="0" algn="l" defTabSz="914377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None/>
              <a:defRPr sz="1600" b="1" kern="1200">
                <a:solidFill>
                  <a:srgbClr val="002A4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2860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/>
              <a:t>File I/O</a:t>
            </a:r>
            <a:endParaRPr lang="it-IT" sz="2000" b="1" dirty="0"/>
          </a:p>
        </p:txBody>
      </p:sp>
    </p:spTree>
    <p:extLst>
      <p:ext uri="{BB962C8B-B14F-4D97-AF65-F5344CB8AC3E}">
        <p14:creationId xmlns:p14="http://schemas.microsoft.com/office/powerpoint/2010/main" val="6873839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Modulo 5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50D069F-A92F-425E-97E8-3F4B54E83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Programmazione avanzata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C4D7C31-A065-4877-9FF7-9D95EC6F5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97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63009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BCD6FF2-D8BB-4761-9B8B-A6A350903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98</a:t>
            </a:fld>
            <a:endParaRPr lang="it-IT" dirty="0"/>
          </a:p>
        </p:txBody>
      </p:sp>
      <p:sp>
        <p:nvSpPr>
          <p:cNvPr id="18" name="Titolo 17">
            <a:extLst>
              <a:ext uri="{FF2B5EF4-FFF2-40B4-BE49-F238E27FC236}">
                <a16:creationId xmlns:a16="http://schemas.microsoft.com/office/drawing/2014/main" id="{13C0BBBD-015E-486E-B673-A5F720E8E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496DC9-F2F0-4693-85E8-6253B16E518F}"/>
              </a:ext>
            </a:extLst>
          </p:cNvPr>
          <p:cNvSpPr>
            <a:spLocks noGrp="1"/>
          </p:cNvSpPr>
          <p:nvPr>
            <p:ph type="body" idx="2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F56D4C0C-077D-423D-BCF1-DD5D099A0EC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it-IT" dirty="0" err="1"/>
              <a:t>SubVI</a:t>
            </a:r>
            <a:endParaRPr lang="it-IT" dirty="0"/>
          </a:p>
          <a:p>
            <a:r>
              <a:rPr lang="it-IT" dirty="0"/>
              <a:t>Cluster</a:t>
            </a:r>
          </a:p>
          <a:p>
            <a:r>
              <a:rPr lang="it-IT" dirty="0"/>
              <a:t>Macchine a stati</a:t>
            </a:r>
          </a:p>
        </p:txBody>
      </p:sp>
    </p:spTree>
    <p:extLst>
      <p:ext uri="{BB962C8B-B14F-4D97-AF65-F5344CB8AC3E}">
        <p14:creationId xmlns:p14="http://schemas.microsoft.com/office/powerpoint/2010/main" val="128404238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15AD450-C522-4962-A480-6A7DDC03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FA0CD-C621-482D-9A56-4BA02E157404}" type="slidenum">
              <a:rPr lang="it-IT" smtClean="0"/>
              <a:pPr/>
              <a:t>99</a:t>
            </a:fld>
            <a:endParaRPr lang="it-IT" dirty="0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CE6412AF-6649-49C1-9282-C12C41E2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Modulo 5: Programmazione avanzata</a:t>
            </a:r>
            <a:br>
              <a:rPr lang="it-IT" dirty="0"/>
            </a:br>
            <a:endParaRPr lang="it-IT" dirty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A4624C38-596C-4039-A766-362E34BC219B}"/>
              </a:ext>
            </a:extLst>
          </p:cNvPr>
          <p:cNvSpPr>
            <a:spLocks noGrp="1"/>
          </p:cNvSpPr>
          <p:nvPr>
            <p:ph type="body" idx="26"/>
          </p:nvPr>
        </p:nvSpPr>
        <p:spPr>
          <a:xfrm>
            <a:off x="334961" y="1262017"/>
            <a:ext cx="7583489" cy="423077"/>
          </a:xfrm>
        </p:spPr>
        <p:txBody>
          <a:bodyPr/>
          <a:lstStyle/>
          <a:p>
            <a:r>
              <a:rPr lang="it-IT" sz="1800" b="1" dirty="0" err="1"/>
              <a:t>SubVI</a:t>
            </a:r>
            <a:endParaRPr lang="it-IT" sz="18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B5100E3-6EB8-4E93-AE19-76A22C14BB8D}"/>
              </a:ext>
            </a:extLst>
          </p:cNvPr>
          <p:cNvSpPr txBox="1"/>
          <p:nvPr/>
        </p:nvSpPr>
        <p:spPr>
          <a:xfrm>
            <a:off x="380729" y="1685094"/>
            <a:ext cx="799770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rgbClr val="002A41"/>
                </a:solidFill>
              </a:rPr>
              <a:t>La modularità delle applicazioni sviluppate in </a:t>
            </a:r>
            <a:r>
              <a:rPr lang="it-IT" sz="1400" dirty="0" err="1">
                <a:solidFill>
                  <a:srgbClr val="002A41"/>
                </a:solidFill>
              </a:rPr>
              <a:t>LabVIEW</a:t>
            </a:r>
            <a:r>
              <a:rPr lang="it-IT" sz="1400" dirty="0">
                <a:solidFill>
                  <a:srgbClr val="002A41"/>
                </a:solidFill>
              </a:rPr>
              <a:t> si ottiene creando e richiamando dei </a:t>
            </a:r>
            <a:r>
              <a:rPr lang="it-IT" sz="1400" dirty="0" err="1">
                <a:solidFill>
                  <a:srgbClr val="002A41"/>
                </a:solidFill>
              </a:rPr>
              <a:t>SubVI</a:t>
            </a:r>
            <a:endParaRPr lang="it-IT" sz="1400" dirty="0">
              <a:solidFill>
                <a:srgbClr val="002A41"/>
              </a:solidFill>
            </a:endParaRPr>
          </a:p>
          <a:p>
            <a:endParaRPr lang="it-IT" sz="1400" dirty="0">
              <a:solidFill>
                <a:srgbClr val="002A41"/>
              </a:solidFill>
            </a:endParaRPr>
          </a:p>
          <a:p>
            <a:endParaRPr lang="it-IT" sz="1400" dirty="0">
              <a:solidFill>
                <a:srgbClr val="002A4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347FB6E-4A7C-41C1-8958-FE8812545A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424"/>
          <a:stretch/>
        </p:blipFill>
        <p:spPr>
          <a:xfrm>
            <a:off x="2367253" y="2914722"/>
            <a:ext cx="7693301" cy="2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741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Modis">
  <a:themeElements>
    <a:clrScheme name="Modis+3">
      <a:dk1>
        <a:sysClr val="windowText" lastClr="000000"/>
      </a:dk1>
      <a:lt1>
        <a:sysClr val="window" lastClr="FFFFFF"/>
      </a:lt1>
      <a:dk2>
        <a:srgbClr val="373A36"/>
      </a:dk2>
      <a:lt2>
        <a:srgbClr val="FFB81C"/>
      </a:lt2>
      <a:accent1>
        <a:srgbClr val="FFB81C"/>
      </a:accent1>
      <a:accent2>
        <a:srgbClr val="373A36"/>
      </a:accent2>
      <a:accent3>
        <a:srgbClr val="A5A5A5"/>
      </a:accent3>
      <a:accent4>
        <a:srgbClr val="00B5E2"/>
      </a:accent4>
      <a:accent5>
        <a:srgbClr val="8A75D1"/>
      </a:accent5>
      <a:accent6>
        <a:srgbClr val="2DC84D"/>
      </a:accent6>
      <a:hlink>
        <a:srgbClr val="FFB81C"/>
      </a:hlink>
      <a:folHlink>
        <a:srgbClr val="373A36"/>
      </a:folHlink>
    </a:clrScheme>
    <a:fontScheme name="Airbus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tx1">
              <a:lumMod val="65000"/>
              <a:lumOff val="3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200" dirty="0" err="1" smtClean="0"/>
        </a:defPPr>
      </a:lstStyle>
    </a:txDef>
  </a:objectDefaults>
  <a:extraClrSchemeLst/>
  <a:custClrLst>
    <a:custClr name="TANGERINE">
      <a:srgbClr val="FF5C39"/>
    </a:custClr>
    <a:custClr name="LIGHT CORAL">
      <a:srgbClr val="FFB3AB"/>
    </a:custClr>
    <a:custClr name="ULTRAMARINE">
      <a:srgbClr val="00558C"/>
    </a:custClr>
    <a:custClr name="LIGHT PETROL">
      <a:srgbClr val="71B2C9"/>
    </a:custClr>
    <a:custClr name="FOREST">
      <a:srgbClr val="00594F"/>
    </a:custClr>
    <a:custClr name="LIGHT AQUA">
      <a:srgbClr val="2AD2C9"/>
    </a:custClr>
    <a:custClr name="DAHLIA">
      <a:srgbClr val="833177"/>
    </a:custClr>
    <a:custClr name="RASPBERRY">
      <a:srgbClr val="D59ED7"/>
    </a:custClr>
    <a:custClr name="RED">
      <a:srgbClr val="BA0C2F"/>
    </a:custClr>
    <a:custClr name="LIGHT CHERRY">
      <a:srgbClr val="FFA3B5"/>
    </a:custClr>
    <a:custClr name="INDIGO">
      <a:srgbClr val="1E22AA"/>
    </a:custClr>
    <a:custClr name="LIGHT BLUE">
      <a:srgbClr val="89ABE3"/>
    </a:custClr>
    <a:custClr name="YELLOW">
      <a:srgbClr val="FFB81C"/>
    </a:custClr>
    <a:custClr name="SLATE">
      <a:srgbClr val="373A36"/>
    </a:custClr>
    <a:custClr name="IT BLUE">
      <a:srgbClr val="00B5E2"/>
    </a:custClr>
    <a:custClr name="ENG PURPLE">
      <a:srgbClr val="8A75D1"/>
    </a:custClr>
    <a:custClr name="LS GREEN">
      <a:srgbClr val="2DC84D"/>
    </a:custClr>
  </a:custClrLst>
  <a:extLst>
    <a:ext uri="{05A4C25C-085E-4340-85A3-A5531E510DB2}">
      <thm15:themeFamily xmlns:thm15="http://schemas.microsoft.com/office/thememl/2012/main" name="TemaModis" id="{CBD0F0FE-918E-4889-A72B-EFD01A343835}" vid="{0361D6BE-2BAF-4B58-9F2D-418A790D4A72}"/>
    </a:ext>
  </a:extLst>
</a:theme>
</file>

<file path=ppt/theme/theme2.xml><?xml version="1.0" encoding="utf-8"?>
<a:theme xmlns:a="http://schemas.openxmlformats.org/drawingml/2006/main" name="Akkodis">
  <a:themeElements>
    <a:clrScheme name="Modis+3">
      <a:dk1>
        <a:sysClr val="windowText" lastClr="000000"/>
      </a:dk1>
      <a:lt1>
        <a:sysClr val="window" lastClr="FFFFFF"/>
      </a:lt1>
      <a:dk2>
        <a:srgbClr val="373A36"/>
      </a:dk2>
      <a:lt2>
        <a:srgbClr val="FFB81C"/>
      </a:lt2>
      <a:accent1>
        <a:srgbClr val="FFB81C"/>
      </a:accent1>
      <a:accent2>
        <a:srgbClr val="373A36"/>
      </a:accent2>
      <a:accent3>
        <a:srgbClr val="A5A5A5"/>
      </a:accent3>
      <a:accent4>
        <a:srgbClr val="00B5E2"/>
      </a:accent4>
      <a:accent5>
        <a:srgbClr val="8A75D1"/>
      </a:accent5>
      <a:accent6>
        <a:srgbClr val="2DC84D"/>
      </a:accent6>
      <a:hlink>
        <a:srgbClr val="FFB81C"/>
      </a:hlink>
      <a:folHlink>
        <a:srgbClr val="373A36"/>
      </a:folHlink>
    </a:clrScheme>
    <a:fontScheme name="Airbus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tx1">
              <a:lumMod val="65000"/>
              <a:lumOff val="3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200" dirty="0" err="1" smtClean="0"/>
        </a:defPPr>
      </a:lstStyle>
    </a:txDef>
  </a:objectDefaults>
  <a:extraClrSchemeLst/>
  <a:custClrLst>
    <a:custClr name="TANGERINE">
      <a:srgbClr val="FF5C39"/>
    </a:custClr>
    <a:custClr name="LIGHT CORAL">
      <a:srgbClr val="FFB3AB"/>
    </a:custClr>
    <a:custClr name="ULTRAMARINE">
      <a:srgbClr val="00558C"/>
    </a:custClr>
    <a:custClr name="LIGHT PETROL">
      <a:srgbClr val="71B2C9"/>
    </a:custClr>
    <a:custClr name="FOREST">
      <a:srgbClr val="00594F"/>
    </a:custClr>
    <a:custClr name="LIGHT AQUA">
      <a:srgbClr val="2AD2C9"/>
    </a:custClr>
    <a:custClr name="DAHLIA">
      <a:srgbClr val="833177"/>
    </a:custClr>
    <a:custClr name="RASPBERRY">
      <a:srgbClr val="D59ED7"/>
    </a:custClr>
    <a:custClr name="RED">
      <a:srgbClr val="BA0C2F"/>
    </a:custClr>
    <a:custClr name="LIGHT CHERRY">
      <a:srgbClr val="FFA3B5"/>
    </a:custClr>
    <a:custClr name="INDIGO">
      <a:srgbClr val="1E22AA"/>
    </a:custClr>
    <a:custClr name="LIGHT BLUE">
      <a:srgbClr val="89ABE3"/>
    </a:custClr>
    <a:custClr name="YELLOW">
      <a:srgbClr val="FFB81C"/>
    </a:custClr>
    <a:custClr name="SLATE">
      <a:srgbClr val="373A36"/>
    </a:custClr>
    <a:custClr name="IT BLUE">
      <a:srgbClr val="00B5E2"/>
    </a:custClr>
    <a:custClr name="ENG PURPLE">
      <a:srgbClr val="8A75D1"/>
    </a:custClr>
    <a:custClr name="LS GREEN">
      <a:srgbClr val="2DC84D"/>
    </a:custClr>
  </a:custClrLst>
  <a:extLst>
    <a:ext uri="{05A4C25C-085E-4340-85A3-A5531E510DB2}">
      <thm15:themeFamily xmlns:thm15="http://schemas.microsoft.com/office/thememl/2012/main" name="Akkodis" id="{3D3330AB-D5AE-4DEE-B89A-58CB120B4A41}" vid="{951B7DCA-C75D-4DCC-8E36-F9FE972E8F1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odis+3">
    <a:dk1>
      <a:sysClr val="windowText" lastClr="000000"/>
    </a:dk1>
    <a:lt1>
      <a:sysClr val="window" lastClr="FFFFFF"/>
    </a:lt1>
    <a:dk2>
      <a:srgbClr val="373A36"/>
    </a:dk2>
    <a:lt2>
      <a:srgbClr val="FFB81C"/>
    </a:lt2>
    <a:accent1>
      <a:srgbClr val="FFB81C"/>
    </a:accent1>
    <a:accent2>
      <a:srgbClr val="373A36"/>
    </a:accent2>
    <a:accent3>
      <a:srgbClr val="A5A5A5"/>
    </a:accent3>
    <a:accent4>
      <a:srgbClr val="00B5E2"/>
    </a:accent4>
    <a:accent5>
      <a:srgbClr val="8A75D1"/>
    </a:accent5>
    <a:accent6>
      <a:srgbClr val="2DC84D"/>
    </a:accent6>
    <a:hlink>
      <a:srgbClr val="FFB81C"/>
    </a:hlink>
    <a:folHlink>
      <a:srgbClr val="373A3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D71FD8F5E96B4D89A4985D42FCE2E9" ma:contentTypeVersion="7" ma:contentTypeDescription="Create a new document." ma:contentTypeScope="" ma:versionID="8cd023e9ec08244e352d068add290afc">
  <xsd:schema xmlns:xsd="http://www.w3.org/2001/XMLSchema" xmlns:xs="http://www.w3.org/2001/XMLSchema" xmlns:p="http://schemas.microsoft.com/office/2006/metadata/properties" xmlns:ns3="21f5d879-7e91-40c8-b52e-90228e6b4f91" xmlns:ns4="d431f29f-225a-4e60-b639-91b1a14bba16" targetNamespace="http://schemas.microsoft.com/office/2006/metadata/properties" ma:root="true" ma:fieldsID="8c6eba5356b4022520697ed37e669218" ns3:_="" ns4:_="">
    <xsd:import namespace="21f5d879-7e91-40c8-b52e-90228e6b4f91"/>
    <xsd:import namespace="d431f29f-225a-4e60-b639-91b1a14bba1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f5d879-7e91-40c8-b52e-90228e6b4f9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31f29f-225a-4e60-b639-91b1a14bba1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Control xmlns="http://schemas.microsoft.com/VisualStudio/2011/storyboarding/control">
  <Id Name="9ecb13e1-3f62-49d1-9a85-2604b93d7ec7" Revision="1" Stencil="System.MyShapes" StencilVersion="1.0"/>
</Control>
</file>

<file path=customXml/itemProps1.xml><?xml version="1.0" encoding="utf-8"?>
<ds:datastoreItem xmlns:ds="http://schemas.openxmlformats.org/officeDocument/2006/customXml" ds:itemID="{2D8E3F9A-9B6E-49C9-ABA5-901CAD69145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1f5d879-7e91-40c8-b52e-90228e6b4f91"/>
    <ds:schemaRef ds:uri="d431f29f-225a-4e60-b639-91b1a14bba1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EA7866-6FAC-4631-BC1B-539FF9DD565A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d431f29f-225a-4e60-b639-91b1a14bba16"/>
    <ds:schemaRef ds:uri="http://purl.org/dc/terms/"/>
    <ds:schemaRef ds:uri="21f5d879-7e91-40c8-b52e-90228e6b4f91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2BD9FEB-FFFD-4844-B7F9-F2C3BEE37A8C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7035F99-85D9-4407-9DC0-A4713CF85D1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TemaModis</Template>
  <TotalTime>0</TotalTime>
  <Words>5296</Words>
  <Application>Microsoft Office PowerPoint</Application>
  <PresentationFormat>Widescreen</PresentationFormat>
  <Paragraphs>931</Paragraphs>
  <Slides>172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172</vt:i4>
      </vt:variant>
    </vt:vector>
  </HeadingPairs>
  <TitlesOfParts>
    <vt:vector size="181" baseType="lpstr">
      <vt:lpstr>Arial</vt:lpstr>
      <vt:lpstr>Calibri</vt:lpstr>
      <vt:lpstr>Courier New</vt:lpstr>
      <vt:lpstr>Roboto Light</vt:lpstr>
      <vt:lpstr>Tiempos Text Regular</vt:lpstr>
      <vt:lpstr>TemaModis</vt:lpstr>
      <vt:lpstr>Akkodis</vt:lpstr>
      <vt:lpstr>Packager Shell Object</vt:lpstr>
      <vt:lpstr>Oggetto shell Packager</vt:lpstr>
      <vt:lpstr>Corso NI LabVIEW</vt:lpstr>
      <vt:lpstr>Corso LabVIEW</vt:lpstr>
      <vt:lpstr>Corso LabVIEW</vt:lpstr>
      <vt:lpstr>Corso LabVIEW</vt:lpstr>
      <vt:lpstr>Corso LabVIEW</vt:lpstr>
      <vt:lpstr>Corso LabVIEW</vt:lpstr>
      <vt:lpstr>Modulo 1</vt:lpstr>
      <vt:lpstr>Modulo 1 : Introduzione</vt:lpstr>
      <vt:lpstr>Modulo 1 : Introduzione</vt:lpstr>
      <vt:lpstr>Modulo 1 : Introduzione</vt:lpstr>
      <vt:lpstr>Modulo 1 : Introduzione</vt:lpstr>
      <vt:lpstr>Modulo 1 : Introduzione</vt:lpstr>
      <vt:lpstr>Modulo 1 : Introduzione</vt:lpstr>
      <vt:lpstr>Modulo 1 : Introduzione</vt:lpstr>
      <vt:lpstr>Modulo 1 : Introduzione</vt:lpstr>
      <vt:lpstr>Modulo 2</vt:lpstr>
      <vt:lpstr>Modulo 2: Elementi di LabVIEW</vt:lpstr>
      <vt:lpstr>Modulo 2: Elementi di LabVIEW</vt:lpstr>
      <vt:lpstr>Modulo 2: Elementi di LabVIEW</vt:lpstr>
      <vt:lpstr>Modulo 2: Elementi di LabVIEW</vt:lpstr>
      <vt:lpstr>Modulo 2: Elementi di LabVIEW</vt:lpstr>
      <vt:lpstr>Modulo 2: Elementi di LabVIEW</vt:lpstr>
      <vt:lpstr>Modulo 2: Elementi di LabVIEW</vt:lpstr>
      <vt:lpstr>Modulo 2: Elementi di LabVIEW</vt:lpstr>
      <vt:lpstr>Modulo 2: Elementi di LabVIEW</vt:lpstr>
      <vt:lpstr>Modulo 2: Elementi di LabVIEW</vt:lpstr>
      <vt:lpstr>Modulo 2: Elementi di LabVIEW</vt:lpstr>
      <vt:lpstr>Modulo 2: Elementi di LabVIEW</vt:lpstr>
      <vt:lpstr>Modulo 2: Elementi di LabVIEW</vt:lpstr>
      <vt:lpstr>Modulo 2: Elementi di LabVIEW</vt:lpstr>
      <vt:lpstr>Modulo 2: Elementi di LabVIEW</vt:lpstr>
      <vt:lpstr>Modulo 2: Elementi di LabVIEW</vt:lpstr>
      <vt:lpstr>Modulo 2: Elementi di LabVIEW</vt:lpstr>
      <vt:lpstr>Modulo 2: Elementi di LabVIEW</vt:lpstr>
      <vt:lpstr>Modulo 2: Elementi di LabVIEW</vt:lpstr>
      <vt:lpstr>Modulo 2: Elementi di LabVIEW</vt:lpstr>
      <vt:lpstr>Modulo 2: Elementi di LabVIEW</vt:lpstr>
      <vt:lpstr>Modulo 2: Elementi di LabVIEW</vt:lpstr>
      <vt:lpstr>Modulo 3</vt:lpstr>
      <vt:lpstr>Modulo 3: Controllo del flusso di esecuzione</vt:lpstr>
      <vt:lpstr>Modulo 3: Controllo del flusso di esecuzione</vt:lpstr>
      <vt:lpstr>Modulo 3: Controllo del flusso di esecuzione</vt:lpstr>
      <vt:lpstr>Modulo 3: Controllo del flusso di esecuzione</vt:lpstr>
      <vt:lpstr>Modulo 3: Controllo del flusso di esecuzione</vt:lpstr>
      <vt:lpstr>Modulo 3: Controllo del flusso di esecuzione</vt:lpstr>
      <vt:lpstr>Modulo 3: Controllo del flusso di esecuzione</vt:lpstr>
      <vt:lpstr>Modulo 3: Controllo del flusso di esecuzione</vt:lpstr>
      <vt:lpstr>Modulo 3: Controllo del flusso di esecuzione</vt:lpstr>
      <vt:lpstr>Modulo 3: Controllo del flusso di esecuzione</vt:lpstr>
      <vt:lpstr>Modulo 3: Controllo del flusso di esecuzione</vt:lpstr>
      <vt:lpstr>Modulo 3: Controllo del flusso di esecuzione</vt:lpstr>
      <vt:lpstr>Modulo 3: Controllo del flusso di esecuzione</vt:lpstr>
      <vt:lpstr>Modulo 3: Controllo del flusso di esecuzione</vt:lpstr>
      <vt:lpstr>Modulo 3: Controllo del flusso di esecuzione</vt:lpstr>
      <vt:lpstr>Modulo 3: Controllo del flusso di esecuzione</vt:lpstr>
      <vt:lpstr>Modulo 3: Controllo del flusso di esecuzione</vt:lpstr>
      <vt:lpstr>Modulo 3: Controllo del flusso di esecuzione</vt:lpstr>
      <vt:lpstr>Modulo 3: Controllo del flusso di esecuzione</vt:lpstr>
      <vt:lpstr>Modulo 3: Controllo del flusso di esecuzione</vt:lpstr>
      <vt:lpstr>Modulo 4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4: Tipi di dati e gestione I/O</vt:lpstr>
      <vt:lpstr>Modulo 5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5: Programmazione avanzata </vt:lpstr>
      <vt:lpstr>Modulo 6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6: Gestione loop paralleli </vt:lpstr>
      <vt:lpstr>Modulo 7</vt:lpstr>
      <vt:lpstr>Modulo 7: Programmazione Event - Driven  </vt:lpstr>
      <vt:lpstr>Modulo 7: Programmazione Event - Driven  </vt:lpstr>
      <vt:lpstr>Modulo 7: Programmazione Event - Driven  </vt:lpstr>
      <vt:lpstr>Modulo 7: Programmazione Event - Driven  </vt:lpstr>
      <vt:lpstr>Modulo 7: Programmazione Event - Driven  </vt:lpstr>
      <vt:lpstr>Modulo 7: Programmazione Event - Driven  </vt:lpstr>
      <vt:lpstr>Modulo 7: Programmazione Event - Driven  </vt:lpstr>
      <vt:lpstr>Modulo 7: Programmazione Event - Driven  </vt:lpstr>
      <vt:lpstr>Modulo 7: Programmazione Event - Driven  </vt:lpstr>
      <vt:lpstr>Modulo 7: Programmazione Event - Driven  </vt:lpstr>
      <vt:lpstr>Modulo 7: Programmazione Event - Driven  </vt:lpstr>
      <vt:lpstr>Modulo 7: Programmazione Event - Driven  </vt:lpstr>
      <vt:lpstr>Modulo 7: Programmazione Event - Driven  </vt:lpstr>
      <vt:lpstr>Modulo 7: Programmazione Event - Driven  </vt:lpstr>
      <vt:lpstr>Modulo 8</vt:lpstr>
      <vt:lpstr>Modulo 8: Esempi, domande e certificazioni  </vt:lpstr>
      <vt:lpstr>PowerPoint Presentation</vt:lpstr>
      <vt:lpstr>Modulo 3: Controllo del flusso di esecuzione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Corso LabVIEW</dc:title>
  <dc:creator/>
  <cp:lastModifiedBy/>
  <cp:revision>2</cp:revision>
  <dcterms:created xsi:type="dcterms:W3CDTF">2018-09-18T13:08:28Z</dcterms:created>
  <dcterms:modified xsi:type="dcterms:W3CDTF">2023-05-05T12:03:33Z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ContentTypeId">
    <vt:lpwstr>0x010100E0D71FD8F5E96B4D89A4985D42FCE2E9</vt:lpwstr>
  </property>
</Properties>
</file>